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2460" y="-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E828F-546A-4C63-AEBA-362FA490614F}" type="datetimeFigureOut">
              <a:rPr lang="en-GB" smtClean="0"/>
              <a:t>20/09/2013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70181-14D3-4E77-8077-C9EA195177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060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70181-14D3-4E77-8077-C9EA195177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856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Note there are 15</a:t>
            </a:r>
            <a:r>
              <a:rPr lang="en-GB" baseline="0" dirty="0" smtClean="0"/>
              <a:t> out of 16 practices doing the Improved Access LCS, </a:t>
            </a:r>
          </a:p>
          <a:p>
            <a:r>
              <a:rPr lang="en-GB" dirty="0" smtClean="0"/>
              <a:t>City</a:t>
            </a:r>
            <a:r>
              <a:rPr lang="en-GB" baseline="0" dirty="0" smtClean="0"/>
              <a:t> Road is the only one doing Dr First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70181-14D3-4E77-8077-C9EA195177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181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For</a:t>
            </a:r>
            <a:r>
              <a:rPr lang="en-GB" baseline="0" dirty="0" smtClean="0"/>
              <a:t> the second part, please look at each question individually, and write down your answer on a post-it, with your practice name on the back.</a:t>
            </a:r>
          </a:p>
          <a:p>
            <a:r>
              <a:rPr lang="en-GB" baseline="0" dirty="0" smtClean="0"/>
              <a:t>The group should then discuss the question. Someone on the table should be the scribe too!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70181-14D3-4E77-8077-C9EA1951772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569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9321D-DF9A-4D5F-91F7-C909B79119A2}" type="datetime1">
              <a:rPr lang="en-GB" smtClean="0"/>
              <a:t>20/09/2013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89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B819-642C-4335-8CC2-89F6DC58B42A}" type="datetime1">
              <a:rPr lang="en-GB" smtClean="0"/>
              <a:t>20/09/2013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64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687E-A7E6-48E8-A6B2-90B43E84C728}" type="datetime1">
              <a:rPr lang="en-GB" smtClean="0"/>
              <a:t>20/09/2013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618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8D7E-9B21-49E3-896C-DF4E73C8D1B3}" type="datetime1">
              <a:rPr lang="en-GB" smtClean="0"/>
              <a:t>20/09/2013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34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067F-E927-45E1-94D3-162D5CB37E54}" type="datetime1">
              <a:rPr lang="en-GB" smtClean="0"/>
              <a:t>20/09/2013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63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081-895F-4C6C-85E8-A1921532882A}" type="datetime1">
              <a:rPr lang="en-GB" smtClean="0"/>
              <a:t>20/09/2013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5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27E6-5D9A-4E52-887A-61B0AAF1CE33}" type="datetime1">
              <a:rPr lang="en-GB" smtClean="0"/>
              <a:t>20/09/2013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40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DD974-A7F9-44F6-A578-FB839FC211CA}" type="datetime1">
              <a:rPr lang="en-GB" smtClean="0"/>
              <a:t>20/09/2013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190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91C5C-4C95-4629-8E2F-FBF407291EDB}" type="datetime1">
              <a:rPr lang="en-GB" smtClean="0"/>
              <a:t>20/09/2013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7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6481-7047-4A28-BF13-2CF8F96BF723}" type="datetime1">
              <a:rPr lang="en-GB" smtClean="0"/>
              <a:t>20/09/2013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22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396F-099B-44BD-BBE6-B355DDBDCF96}" type="datetime1">
              <a:rPr lang="en-GB" smtClean="0"/>
              <a:t>20/09/2013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86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40464-F6ED-4E7A-932F-D12344E2E091}" type="datetime1">
              <a:rPr lang="en-GB" smtClean="0"/>
              <a:t>20/09/2013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www.islington.nhs.uk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D9C3B-6B6A-4EF5-B568-2F2900FFF3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33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314" y="2060848"/>
            <a:ext cx="7772400" cy="1470025"/>
          </a:xfrm>
        </p:spPr>
        <p:txBody>
          <a:bodyPr/>
          <a:lstStyle/>
          <a:p>
            <a:r>
              <a:rPr lang="en-GB" b="1" dirty="0" smtClean="0">
                <a:solidFill>
                  <a:srgbClr val="0072C6"/>
                </a:solidFill>
                <a:cs typeface="Arial" charset="0"/>
              </a:rPr>
              <a:t>Access to Primary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>
              <a:defRPr/>
            </a:pPr>
            <a:r>
              <a:rPr lang="en-GB" dirty="0" smtClean="0"/>
              <a:t>Dr Katie Coleman, </a:t>
            </a:r>
            <a:endParaRPr lang="en-GB" dirty="0"/>
          </a:p>
          <a:p>
            <a:pPr algn="l">
              <a:defRPr/>
            </a:pPr>
            <a:r>
              <a:rPr lang="en-GB" dirty="0" smtClean="0"/>
              <a:t>GP, South Islington</a:t>
            </a:r>
            <a:endParaRPr lang="en-GB" dirty="0"/>
          </a:p>
          <a:p>
            <a:endParaRPr lang="en-GB" dirty="0"/>
          </a:p>
        </p:txBody>
      </p:sp>
      <p:pic>
        <p:nvPicPr>
          <p:cNvPr id="102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" y="1374824"/>
            <a:ext cx="9143999" cy="17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Islington Clinical Commissioning GroupC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32656"/>
            <a:ext cx="27908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520" y="6381328"/>
            <a:ext cx="2895600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www.islington.nhs.uk</a:t>
            </a:r>
            <a:endParaRPr lang="en-GB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008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defTabSz="457200" fontAlgn="base">
              <a:spcAft>
                <a:spcPct val="0"/>
              </a:spcAft>
            </a:pPr>
            <a: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</a:br>
            <a: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>What is the problem?</a:t>
            </a:r>
            <a:r>
              <a:rPr lang="en-GB" sz="3600" b="1" dirty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en-GB" sz="3600" b="1" dirty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The National GP survey, sent </a:t>
            </a:r>
          </a:p>
          <a:p>
            <a:pPr marL="0" indent="0">
              <a:buNone/>
            </a:pPr>
            <a:r>
              <a:rPr lang="en-GB" dirty="0" smtClean="0"/>
              <a:t>randomly to registered patients, </a:t>
            </a:r>
          </a:p>
          <a:p>
            <a:pPr marL="0" indent="0">
              <a:buNone/>
            </a:pPr>
            <a:r>
              <a:rPr lang="en-GB" dirty="0" smtClean="0"/>
              <a:t>has told us that Islington could </a:t>
            </a:r>
          </a:p>
          <a:p>
            <a:pPr marL="0" indent="0">
              <a:buNone/>
            </a:pPr>
            <a:r>
              <a:rPr lang="en-GB" dirty="0" smtClean="0"/>
              <a:t>improve its access to GP practices</a:t>
            </a:r>
          </a:p>
          <a:p>
            <a:pPr marL="0" indent="0">
              <a:buNone/>
            </a:pPr>
            <a:r>
              <a:rPr lang="en-GB" dirty="0" smtClean="0"/>
              <a:t>(results are on your table)</a:t>
            </a:r>
          </a:p>
          <a:p>
            <a:pPr marL="0" indent="0" algn="ctr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Some practices have also done local surveys to </a:t>
            </a:r>
            <a:r>
              <a:rPr lang="en-GB" dirty="0"/>
              <a:t>see </a:t>
            </a:r>
            <a:r>
              <a:rPr lang="en-GB" dirty="0" smtClean="0"/>
              <a:t>what patients think of their access</a:t>
            </a:r>
          </a:p>
          <a:p>
            <a:pPr marL="0" indent="0">
              <a:buNone/>
            </a:pPr>
            <a:r>
              <a:rPr lang="en-GB" dirty="0" smtClean="0"/>
              <a:t>(results </a:t>
            </a:r>
            <a:r>
              <a:rPr lang="en-GB" dirty="0"/>
              <a:t>are also </a:t>
            </a:r>
            <a:r>
              <a:rPr lang="en-GB" dirty="0" smtClean="0"/>
              <a:t>on your table)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2160240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www.islington.nhs.uk</a:t>
            </a:r>
            <a:endParaRPr lang="en-GB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" y="1374824"/>
            <a:ext cx="9143999" cy="17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Islington Clinical Commissioning GroupC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093296"/>
            <a:ext cx="2344263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2" descr="data:image/jpeg;base64,/9j/4AAQSkZJRgABAQAAAQABAAD/2wCEAAkGBhQSEBUUExQVFRUWGBkYGBgYFh0YGBgdFxgYFxcXGBcYHSceFxojGRgUHy8gIycqLC0sFx4xNTAqNSYrLCkBCQoKDgwOGg8PGjQlHyQsLC8sLywsLDQuNDQqLC0sLCwsLCwsKi8sLCwsLC8tLywsLCwsKiksLCwsLCwsLCwsLP/AABEIAOEA4QMBIgACEQEDEQH/xAAcAAABBQEBAQAAAAAAAAAAAAAFAAMEBgcCAQj/xABOEAACAQIDBAcDCAYHBQgDAAABAgMAEQQSIQUGMUEHEyJRYXGBMpGhFCNCUpKxwdEzYnKC4fAVQ1NzorLSFiQ0k8IIF2N0g7Pi8SU1o//EABsBAAIDAQEBAAAAAAAAAAAAAAQFAgMGAQAH/8QAOBEAAQMCAwQIBQQBBQEAAAAAAQACAwQREiExBUFh8BMiUXGBobHRFDKRweEjM1LxBhVCQ1NiNP/aAAwDAQACEQMRAD8AdjwOmhp5MK47jU2DKedT4MPevnr5ito6UjVCkS3FSKnwqDU/FCKCPrcRKkMfJnOreCIO058AKpu1elfBoSMPhnnP15W6tPMIt2I8yKaUWxa2vGKNlh2nIeaWz7QhjyJz4K2xYWnxgweNAui7fOXaOJmimEUaCHMkcUYXXOoLZmuxIBHP6Vabs0QFM0LI6/WVg3Dj2heip/8AGp4ZMD3jjqg/9Sa4XAVXh3bZ9VUjx4D40Qw+6b/SkFu4Lc+/SjeP2vDBF1ssqJHp22YBdeGvjVI2t0zYUOkOEviJZHRAbFYlLsFuWNi1r8FGveKY03+PsduLvTnxQz9oSHfZW6LdyIcczetvuqSmx4h/Vr66/fQzbu/mCwZKz4iNXHFBd3HMXRLketqpe0P+0BhV0hgnl8TljB+JPwpjBsdpF44fG33KFdUO3u81pq4NBwRR+6KcVAOAArI8P/2hoyw6zBuq8ysqsfslVB99aLgN8MJLBHOJ41jkvlLuEN10ZbMRqp0I8u8UVJRSwWxMtzwVYkDt6M14RQnBb2YWafqIZ45ZMhciNg4CgqCSy3UG7DS96Eb0dJuF2fiVgxAku0YkzKoZQCzLYi+YHs30BqDYZHOwhpuvXAVofBo3FFPmoNQ5t28M3GCP0UA+8Wofuxv3htoO64YyMIwCzGMqozGwW7cSbE8ORo1i9oRxC8kiIO92Cj3k1VJT2dhe3PsIU2yuGbT5oTPuVhm4Bl8nP/VeheL6PRr1cvo63+I/Kvdr9LezcPf/AHgSsPowgyX/AHh2Pe1SNxd9/wCk0mkSIxxRuEXMwLscuZiQNF0ZdLnnVUmyWFhe6Ow7dPZXsrpmmwf91V9pblYlOEfWDvQ3PuNj8Kr0sLIcrAg9zAg+41tq4lC5QMpdQCygjMoa+UkcQDY2v3Ghm8+MwsMOfGZBFmVbut7FzYWsLjvuOABPKlr9kgm0ZN+w5pjFtdzcpG37lkDmh2IjrS8RubhsSufBzoR3BxInoyklfjVI25sGXDtaRCt+B4qfJhofLjS59LLTu64TiGrhnHUOfZvVfamnNPyVHcVY1ecmjSBrw0hVqqXprm9OqgAuxsPifL86QVW9lte5hb48PuqQXQuM9Kn/AJC/1TXtcyUrrVUwCniK8xskeEw02KZcwhTMEvozkhY1PgWIvU6MMOK+6nMXsMY7CzYZroJEHat7LKwZGtzswGnMXpNsuNpq4xLm2+aWVMjxG7CV8/yT4ramMGZ+smlNhmYKqjjYX0RAL6D4njrG7/QNh1UHFzNK/NYzkjHhf228+z5VT8X0GbRUkL1Eg5ESWv6OotVd3l3HxWAVGxKogckLaRWY2FycoN7DvtbUd4r7K9zZrMglDeA19QswARm4L6L2FuHgsG4fD4dUcAjPdmax0Pack18zbxx5MZiVGgE8w90jCtW6CN555Xmw0jtJGiB0LEsU7QUqCdcpuDblY241km3ps+KxDfWllPvdjVVBFJHPI2Q3NhmuyEFosvoLa2yhJuz1dvZwUbjzijWQfFaw7cSHPtTBjj/vEZ+ywb8K+hsYwTYjluC4I39ILVgHRqwG1sHf+1A9SpA+JFU0Dj0M3j6Lr/mCOdOOCCbVLD+thjc+YzR/cgq29F/R1gX2fHi8VGsjvnY9Y3zaKrso7NwvBbktfjQDp/8A/wBhB/5cf+7J/Gs/n27O8CQNM5hjFljzWQak+yNCbkm5uaJjiknpI2sdh0ueCiSGvN0b6ScVgnxp+QIqRKoVigsjuCbsg4AWsLjQ2J8TdcBuBId2ZOsUiXO2LjU8VCqotbkWjVjb9ZeYrjom3b2W7JJJiFmxIsRDIOrCHwRj88R36jwvW2uoIIIuDoR58aBrKzosMTL9Ug3OpspsZe5K+behvHdXtiEX0kWSP3oWHxUVG6VtrjEbWxBBusZEQ/8ATFm/x56FYnPs/aLZPbw05y34Hq37N/AgD0NO7mbHON2jBE12EkmaQnmq3kkJ8wG99NyxokNSdMP5VV8sK0nE7q/Jd1JLi0r9XiHPMFpI8q+Fo7Dzv31l27O7kmPxS4eIqHYMczk2AUXJJAJ+HEivojpUX/8AD4v+7H+dK+dt29l4rETZMGHMuUk5HyHLcBrsWGlyvPuoPZ8rnwyPJsbnM6DIKcgsQFpf/cdh4Ez43aAQc7BY19GkY391Obb3YfB7HM+ysXiTCWMsnBS6EBM6lUVgBlB8VJPKq7F0J7TlN5OqU98k2Y+9Q331u+x9k9Xg4cO4U5IUiYDVTlQIw1GoOvLnQdTUmPCekx55iwsptbfdZYl0GbdybRkidjfExnUm5LxnOLk8SVMnurjpi3y+W4pcLAS8ULW7OvWSnsnKB7WX2R3kt4VUt6tkNs/aE0KMy9U/zbAkNlYBozca3ysBfzrS+hDcMWGPmW5Nxh1PIDRpbd51VfC55ijpxDE74w55Cw4/0oC56isHRd0YLgUGIxChsUw4cRCD9Ed7kcW9Bpcm/wCJwiSIUdQyniGFwffTtKszNK6dxe/O6IaMOiyvfLo4aINLhrsg1aPiyjvXm48OPnyzp6+mayrpP3LEd8XCLKT86o4Ak6SAcgTofEg8zSeelDeuxO6StLv05PArNGrtQALt6Dv/ACHjXfV5RmbhyHNj3eXea8bsjrJNSfZXlbkSOSjkOdChNWtuVy5AGeTn7K8C3d+yn38u+o39KEntKpHcBlt4Aj8b0ziJSxJJuTTBq4MB1XHvIOSn/LIfqP71/wBNKh1Ku4Ao9M9fSqJRfAxWQeOtB/kY5XHrR2D2R5D7qWbFjb0rndgSCpOQssp6T+kvHYHEnDxRxIrKGSUguzA6GwNlVgQRYg8u+sxwGycftfEFh1k7nRpHPYQdxY9lAPqj0FfRG8e42Fx0sUmJUv1IYKuaynMVPatqbZRpe2pvejODwSRIEiRURdAqqFUeQGlfQIq+OCICNnX3nnP0S0sLjmclWuj7cGPZkBXNnmksZHtYG3BVHJRc+JuT4DAN+d15cDjJI5AcrMzRvydCSQQe8XsRyPpX1XULauxocTH1c8SSp3OoIv3juPiNaqpdoPilMj88Wq65gIsF867W6VcViNnrgmCBcqo8gvndUtZSOAvYXI4+FzRHoZ3RknxqYoqRBAS2YjR3sQqKedicxtwt4itYg6KNlo2YYRCe5nd1+y7FfhUPb3Svs/AjqkbrWTQRwAFVtyLaItu4Ekd1GmsD2GKljOevioYLG7isy6dcUG2rl/s4I1PmS7/cwq39Hm6eC2lsaJZolLxtJH1i9mRTnZh2xqey66G48Ko+2+lESzyTxYHDJI9iZJV+USdkBVy57KmgGgWvoTY7g4eJlIIaNGuAAGuoOaygAX46CuVb5IKeNlrEb79gz07+1eaAXErB9vdCWKixMaQHroZHCiS1jFfnKo4AC/aGhtyJArcd3dhrhMMkCs7hRqzsWZjzOp08hoKr28vS1g8FO8EnXNKlsyolx2lDDtMwHAiqlL07tNPFFh8PkV5Y0Z5WzNlZ1U2RdAbE6lj5VTIKyrY3E3IZ30vx/pSGBpVM6ZcB1e2JiBYSLHIPVAp/xI1G+gDZmbGzzEfoogo8DK3+lGHrWp7f6PsHjMSuIxKGRlQIFzlUsGZgSFsSe0eJt4U3u9idmQYlsLg+pWZlzOsWukenbYXFxmOhN9TU3V4fS9C0G9gCd2X4XAyzrprpae2xsV+yg98qCvnzdbeqbZ8xmgCZyjJ2wWADFSTYEa9kV9C9KeHR9lzCWQxxjIzFRdmyuGWNbmwZnCqCb2vwNU7cX/Z+6LGM07EADFKWcseAAIMV7/VqVDM2OmdiaXXJ0HAarzxd2qozb+7YxhtHLiG8MPHa3rEt/jW8biYJ4tn4cSmQylA8hlLF879pg2fW4JtblajiKFFhYAchoB+VVnavSfs7Dkq+KQsOUYMp8j1YIB8zQk05qQGRR27vwFINw5krD+l7FCTbGIy8FyJ6rGoPxuPSt+3InD7NwjLwOHi9LIoI94NZ3sjouwO00fFriMW3WyOS7KiBmLXYqrITlzEjjyI5Vo+6WwPkWETDdYZBHmCsVynKWLAEAkaXtfwq6umjdCyJpzblpwXGAgkoxSpUqTq1KmcXhVkjaNxdXUqw7wwsfhT1eGvLy+cdo4IxTSCXURO0aL9YoxF/2eZPMm3kJxEpYkk3Jo/vziM+0cSb3AkZR+7ofjeq8wpNazito39sHgFHem2p8RljYC5PCrDhdgIUCkjMeJP4UVFEX6JdU1DIbYt6q1KrX/sgv1x76VW/DPQnx8XH6LbQ57qI4Ca4tzFQhTGO2omHjaaRsqILk/gBzJNgBzJFZihmMMocBrkhZG4hZH6VBN1d7IcfDnjJDD242tnQnvtxB5EaH0Io3WwBBzCDc0tNnDNKlSpV1RWG9NW/cpxDYGFikaAddlNjIzANkJH0ApXTmSb8BQTcTomlx6CaSRYYDwtZpHsbdlb2UcdW9xq49JHRBNisW+KwrxkyWzxuSpzBQuZWsQQQBoba3430pL9DG01v81H59cn4kVp6eWEU7WRSBp331vv1shnA4rkXWr7N6GdmRgZommPfJIx/woVX4VdMFgkhjWONQiIAqqOAA4AeFfJ2ydv4jBTZ4ZSjIdQrXRrHUMAcrqbeI7q+jd9t6fk2yXxHsyPGqxjmHlFl9VuW/dNL62lma9rXPxYtP6VjHC2iwLezENjtrTmIZzLOUjA+lYiNPeFBqDt7Y8mAxjwuQXhZSCNAdA6sPAgijnRftbCYTFticWxHVIeqUKWZnfs3AAtombUke0KY6SN6IdoY3r4EdBkVDny3YqW7VlJt2So48qfMc9soiDeoG68f6VBta+9bxvhu+u1NmlUNmdFlha9hmK5lB71YHKfO/KsB3G2x8g2nDJICoRzHKDplDXje4/VJv+7W79E21ev2ThyTdowYm/8ATOVf8GQ+tZL027DWDaXWILLiEEhH64JR/fZW82NKaB1nyUj9Df2PkrZNA4Kf0x78fLJ1weHOeONu0V16yX2Qq29oLcgd7E9wq49H+4cWysM2MxduvCF3J1ECAXKL3vbiR5DTjXug3cgMTj5luFJWAHhcaPL6aqPHN3CtR3y2C2MwE+HVgjSLZSeFwwYA21sSLHwNVVMzI7UjDZo+Y+vPgutF+sVgO+fSNitpS9WhZIC2VIEvdrmy9ZbWRibacO4czY9hdAU0kYbEzrASL9WqdYw8GbMFB8Bfzqo4zo42lA//AAkxIOjRDrBpwIaO9vgaly797ZwlklmxMZ5CaMXNvGVLmmrmuwBlI5o58VXvu8L6C3W2CMFg4sMGziJSM2XLe7Fr2ubHXvotWa9EfSLPtAyw4kKZI1VxIq5cwJykMo0uDbUWvfhprpVZepjfHKWya+6IaQRklSpUqoUkqGbx7bXCYaSZvojsj6zHRVHmbfGpmNxqQxtJIwRFFyx4D+e6sP343xbHSgLdYU9hTxJ5u3iRwHIeZqmaURjimFDRuqX/APkan7KsTylmLMbsxJJ7yTcn3k1HcU8aJbA2P10lz7C8fE8hS2Npe6wWnqJGxML3aBSdgbIsOsbRjwB5CjPyc8wDRAYW3IVy0YHK1PGNDRYLETTOleXuUH5KPq15UzOO80qmqlpAQd1ZH0gbyHF4jqItYYmtp/WyjQnxVdVHjmPdV03/AN4Ww2HyRtaae6oRxRbfOSfuggDxYd1VLcTd2XI2MhEQENxGJFYg2HbYBSNeKg376yuz6fEQd59O37J6wtiYah+g0HafxqjG7uKhwUCLh8QGll/S9g9kgNqLr2bE5QG0PG3Grvs7e6J9HYK3fqFPqfZ9aANh8SzCSQwguRoqv9XTi/cONRsWH9h2TK2jWBFkALSG+Y/RBHqK07+jijLjoB6eCzZmlkmve5JWjK19RXtYdgt9MVHM8kchCuxbq27SAfRGU+zZQB2bVYdn9OuHEhjxUTxkG3WR9tNNCSvtrrcaZuFA09SJsrWO/wDtO6ugkpgHOIsVd97trTYbByzwRrK0a5ijMV7I1YiwNyBrbmAa+et5OkzHY8dW75I206qEFQ1+R1LP5E28K+g8BvJg8dGyQ4iOTOpUhWGcAixujdoceYqNux0f4PAAdREOstbrX7Uh/ePs+SgCnlHUwwNJey7tyWPaToVlvR90NSyuk+OXq4gQwhP6SS2oDj+rTvB7R4WHGm+nbebrcUmEQ9iAZntwMjjQfupb7Zreqq+0ejPZ07M0mGUu5LM4Z1YljcksrXvc1ZHtDFP0s27QDcuGPq2CxrcPoll2hGJ3lWGAkgEDNI2U2Nl0Ci4IuT6GiHSp0cYfZ2FgkgzkmQo7O1yboWXQAKPZbgOdbZu9sGPBYdMPDm6tM1sxue0xc3PPVjUrFYGOTL1iK+Vgy5lDZWAIDC/A2J18a67aknTYr9UHThxXujFrLLugOKdIJ1kikWFmWSN2UqrEjK+W/HRU1Gmhqr9PW0A+0Y4wf0UIB8C7M1vs5D619AVWdo9G+AnmeabDiSSQ3Zmd9dABpmsLAAad1QhrWCpM7x4BdLDhwhCehPGB9kRrzjklQ/bLj4OKvZoTu7urh8CrphlKI7ZyuYsAbBSRmJIuAOfKi9A1D2ySue3Qm/1U2iwssv3r6aDgsVLhjg8zRkAN11lIKhlNuruOyw0rLN7t9sTtaaMOospIihjBOrce9nY2A+4DWtjxnQ1hsRiZMRiZZpXkcsQCqKOQUWGawUAe1yqz7C3QwmDH+7wJGeBYC7nzdrsffTSOqpacB0bLvtruvv19lUWudqclQN2tivsLY+Jxcig4l1U5DqEuQkSNbuZ8zWPhyvVc6MN6tpYrai3mlljNzOGN41Qg6hfZQ5rWy218L1u2JjVlKuFKkWIYAgjuIOhFQsMsMC5YY0QX9mNAgv5KBQMm1Io2vMwGJ28/Ya5KwREkYVh+/wD0nYyTHyRYeV4Y4ZDGqx6M7I2Us3NrsDZeFraXvVu3+6QMXgtn4RLBMZPHeVsoPV5QueynQOWYDmBZvCj20jEkxlVMJHMfp9Wpmv33ALk+IFVaeaSQSCVYMQgkvEs+FmkEd/aIbqwbtYEjhcmqm7WpnlgEXVbrfU+435ollFI6/WCA7M23icXsnEPjHaRY5Yvk8jaMXJIlQEe2AmuvC/uAGrNtvB4mbLnaIIgskao8MSA8kVo1VfO96DPseYC/Vsw+slpF+0hIpTXTCeYyNbYdi1ezY2wQCMvBN76+Sh4fDNI4RRcsbCtJ2bssQxBFsbcfE86D7k7GspnbidFv3cz6mrBiZPD3VfSxYW4jqUk2tVdJJ0TdB6/hR5yByobNiO40V+RaBpGyKeF+J8geHmacAVfZS364sx+PD0FFtLn/ACC/Hd+fC6z8krI/mPhzp4oFd+74GlRv5W39o32aVW9DLw8/ZDfGx9h8vdVDbeNfaGOIjBvI3UxDujQm7a8LnM1WjGbHgUrGMAVaNQGZuqIeyjKb9Yc3fcgceFBtyIIlfEYmcukaXjSRbgISwub8jqoHLU340Xw06lWLYqWRiSSSVJOn6sfdbQULs+Etbi7e/TwTfbNQ24gZo313nnipK4ZdLYZR/wAvu86k7OwKO0peNFQLkYWWxBAeS+XiMuT41G6xNO1OR4CTTQ9yindov1ezra5p7Lqbn50lm1OtxFmHpQu25S2ARjV5A36annigdlxdJPcbvvkqLiZAqSTBQo7Tqo0AzElEHvUVnMj3JJYeev5Vet958mHWMcZGvYdy2/6mT3VRFw57qq2cz9Mv7T6LQbVlxSCMaNHPlZeaXvfhw04eVW7dPebaXWdXhsZKAqM5EhzoqoLsSHz+VgNSQKq64fy94/OrFu6MRDHNJFhzIjx5We0oCqjLIxV4XUgXRcxB4Cx50ySlaFsrpD2qMQuHZcLOSiyZjmiGV9EDG4KuxsApQElhpY3qfs/ppZzhg+DIOKNowkwJ/SdUGYMgABcNzOik1nx25tFLYgAxqvVykqCMyKESHrRcs8QXKBm0Ockkl7lkTYtXgPVRo6Qh4naJAVhGZAzO+ip2m9q2pHMi/l5bMelbBdV1wMhiGe7hNA0ZjXLZiGJYyx5bAg3PDKbM4npk2dGVDvIC8aSD5lj2ZFDrewNjYjSsfgwmMYlUMTIVCZVSF4Mqq2J7Mahk7IBYkLmDMAdWsa7teBhM/WsXkvdm7V7kcDnUEEaDh5aV5eW+/wDfdsv+1k/5En+mrbsLb0OMgWbDuHja+vAgjirKdVYdxr5DkA5XHrf8K1nokxMmERCoLfKZBdCfo+yrDuIUM9+7TyommbCAXK2KF0pIbuF1uRNU7G9IvVxzOcNJaFSW7S6NqFVrXy3IIvr5VbYMQrrmQhgbi4NxoSCPQgj0rOukjZ8cckYIWNMVOnWyE5QFTtOG+jrYG51uTRAcwMcT2ZIfC9z2hul8+5XXCbVZ4kZlCsyqxFybEgEi9he3CvWxTHn7qEpvLhTwxEH/ADU/Op8MwcBlKsp4FSCD5EaGsfNUVDj1iQPomPRgbknI51VOkDb/AMmw6dWziSR7Kie3ILgZRxIuSB2dTfuBqwbV2zFhkDzOsak5Rc6se5RzPwHMihWG2Z1mJ+WyKC+QJCAwIijuxuCLhpGzMSwNgDlXS5adHEcXSP03cee1TBO5VjDbF2p1Iyrh4M17xk2yjlnsrZmNz2Ra3fVa2pDtBJCskKyopsXjhYBvBSBmPnw8dNNeY+f31DxOHVtSgYfWT2x6caYY+CIbfeVmuA3mRfm5EEDAA9lWD2JIBLOeJI5EX050SgaMgsGD25t62s47Q4W7J48DUneXddJY2ICsWByPaxDWsMxHOwsCeGvCs+i2m8UiwSC3zj35C/WkgjwNwPT3yb1xduq69uE5rUcJtdjYAl76dXI2ulr9XK12RtR2XLKb8V41Pw5QqZVuxBK5G7LIwALCRT7LC4NuBBBBIINZ/FtUTRrfssAmp/WjBv42KmiWD2owOq55LABSf0wQ9rDseUi3JjfiLrqVe1FRTEODJdEDUU+JhdFqrUca2mZjqbkSLdfLN/GvGA1IQrfnGbj3fwNNLiEsHRz1bqGQuLqysLjXkeRF9CCK6CWt2bc7xn/p5+41oRYDLnnxWSde9nc8+C76z9dvsfwpUuu/Xf7H/wAaVctw5+i9zzmmsLA0GHijgmVs1zNGeAJOYsGVSw7Ry2J1Fu6uy8tmu0Y48mP3sKa2tiBLPd8LIjKgW1rX1ve5ZVI1429ajrCLG2HQcdWMf4ZjUWRhrQPZXTyl7y4/dP4hy1k65CXIQAKLnP2TxcngSfSnd75bywxjgilz5sci/BZPfXWBjYzwgoirmJ7JJ9lGI+iBxy1B29Jmxsv6uRfcit97msrtl96ljP4tJ+pt9lpNgR3Jdx9B+Vmu/wDMWxCoLkIgHqbsfgV91V6OHwohvNPnxkuvBiPs9n/pFE9j7feDBToksiyOY1jVSwyrmMksgYaAkrGnG9mblTWmbgiaOAUah2KVx4oIuEc2AU3bRbcSeFgBxN+Qq0T7aSaSQRYUmSZBEqko5gCqFKwWizoBGHHtC2YkgkXp+DeREnSSFJJ5lWKKPMWBAVAZpRZs7SySmThayk8S2nEcb/KsaPkk4WdXOX9HLFHJMrgklWUKbBDpYhiL0QqFIkxmLlnMRwsbNiGSSJMq5ckQdY0zqAJIkIS+diLwqDzFNw4vFYmLNIIHDpIh635tpOqkOJdvm2SxV2Pa7IPA3IvXeymxEbr8lhgiYyxoM8sbmQpkkWEGUgMxco7GOxuUAyZQKaOKxXUsc6RxiCS8F2s0cjPIz5LsmZszZS5BZQMoOhry8no9nY0Z1tCB1SuV6tQp+VvCqRBcthIWjiW1rKI7E66jpdzjJJKqSK8ihiFVQqyPdisUeU6FljmYAhfYAt2hRXEPi+uWOXFBJc0jRgC4vG8krsxCdhRKJBmN9YuGVFNU2fbchscxBBVhYlbFQQpAQgBgC1iBpc1xeTM+zgcUcOhD/O9UHF9e1lLAX4cT5VsGyFEQklUaQRiOIf8AiS9hLeKoPc9ZpuRDnxJkIULEpNwAO011GvH2c59K0HbeLEGDjDWuQcTIC5Q3bSJdNScgIt3gUrmZ8TVMh3b/AFPkLeKML/h6N0g1dkOe9N7F6T4sBO0MhmZA2V1yL2CLDMLWuQOI1vbvrT9uYGPH4I5OrlDqJIie0hI1Q37jwJHJjXyozkks2rMSSfEm5+Naz0Q7wy4TDEz5/kjPoxK5YSwJzAE5srWJIAtzGpN3TnGR2IDRLGMETQ265bAJi50wsKQgSHrZmTD9W0Kj9JGpY+zmAUacSda1LD4dY0VFAVVAVQOAAFgKZg2BFFNNOmpxBVidCAAoGVT9Um7ebVJZwoJayqoJJPAAC5J8ALmsttOYzT4AMhkEyiGGMC6oW9GDw2Jxby4tiYMKOqVS2VGkvnmY21IBaJAL6spGthRLd/bMHWRwwAKhSQhV9kZcpFhwA1b3HvqqbR3dkxhjniicoJJJ164qFbrZHlHzZBL6OBqoBtoSNTYNg7urhIi4uZnWxOUKFv8ARRASFGg7+HdpRLwGgC+m5GRNFrW1RvbLSmJhh2jSTSxkUsvHXQc7VWNnb3YmNxHtGAIGOVcTHbIDyz2JCgnS/DvHOoG8EeOw8DSRPmNwWLG/E637ha/PwqLh9vdZ81K0ZfKCwRg6OGHIjiOWuoIt4mLWnDfUeau6MYrXz8lb8Zxbx1PcT3276pO9OzVmUi9mXtK31SB91tD/AAFG1xlostybCwudbDgPdQTa03zMh00U/HS3re3rXImlpuirAix0VJj2wyXDC1zlNvoOpY2t9XMWIP65HlNjxrhr627J/YKg5SPS4v3Ed1B/bw8jn68ZJ4m2W2b4MfUUbwkwjijZxcWsR3g8B/Pd40bI0bglkT/pqrvuxtkupjzBQ+eaM2BW9wcRGRpbU9aNeDv3UbA4nKPOM/hz+NZ9uxjAmKTKewJY3W/EBj1Tr/y3cegq9dWbk2BueMZtw0/DxpxQOxsIO5Zra0YjlDm705c/Wl+z/wDGlXXWeMnu/hSo+3PISe/PJQHF74YfPmlx2ZrWJRV5cB2UapWz9oxTxl42nkUlgD2wDbQ/VFY/Nhq0LcKYDA2MuWzydkBS3G/ME8+6hopXPdZMqmnEbMQOd1edhRj5QCIytkc3Ygk3MY+sT38aC46a+Ln/AL1h9khP+mjW7rDrmOZyAg1e4GrcswA+jyqnY3HfOzsD/WTEH99yDWQ2nd9dIOwNHldaz/H2fo34H1WdYjEkyMbnUk8be0cx+JrnNfx+NMSSWJ5fCm1zObKGbwALfdWg0CV3uVZN29qJh2kZi6s0ZRSIo5FIfSRXSVl0K6AqwI8QbUV/2zhCyqsLKH6lRZ0sFhDdnLJFKqBpGMlkACkADmTVMPu7in9mBx+0An+YiiUW4+I+m0UY/We/3C3xqp1RE3VwVzaaZ+jT9FMh35ljCCMhVXriV1Icz5gzPbKCQpUCwA7A05VFffObKQMilkSN2VAGdYggQNe40EaDQC4Gt6JYLo8z/wBbJJ4QwlviM33UUXcCCP8ASIR/fTpH/gzK3+GhzXxXs25PAe9lb8HIPnIb3kKl4reed1KtIxVs17nU52LuMwscpcsxW+W5OlD487+ypbyXN+BrUsPu9AvsJF5pC8h+3KqL/iqTJhgo7WYDT2nSIa/qqsn+YVa19RJ8kR8cvVUu+Ej+eYeAJVY3ZwrRwWZSXkcXQ9kkXChOHZuL8vpUQ6R8U8xcxgv1rhQFiY2SPh85wsSqmw+sa6GGKkN1rsV1GSOwuvA5muOOtFvks98jAySSgx9RKCHQZVKSKRZASoIB0AUG54ir6aifC5885AuPI6+gUKyqiqOjiprkN7crnnNZlgthyu6q69WpIuznIAOJ1OvDuBrSdnbETE4uLCosBjiVWlkiDEMqHsqXbUljbgBoByoxDsbaWcsIMLGSST+iB1TqyLqjaW5d+tWTdDdw4SJusIaaRs0jDh3KoJHsqPxoWsr4WQlsLrkrsUDw/G/doOPbv09bKwo/Zym1uXh4eVA94IevX5KGI61HMhHERrZbfvSMgseIVxRWR7VW8FOWxeNZj7MkMC+Cph0lAHm80h9RSGmdjdiP+0f19EUG5gDehWC3weBEw+KhdJEUJmVSY5MotmRuFiBe3Ec7WqR/tRAwY5+0ozlCQGyjUkC+tQcFt+RMUIJg8vWNIsZTKNYydMjEZyVBIsSdLBa7l2XhfZzBXuTkm+afU5tElCm1zyBHCjXtLhitkmDCxhwk2KsEZ6yIMpOVhxFAdqbmJKhsxDcQQALHjyFNYbeA4IlJMkkMhJWzjrFJ42X6ac9NQSeXAmd4oiLq1/DnVViLFqtGIE20VYxuAaI5SSfOqzvhOViC3srhgfA5cyH7QWrPtrbAJzOQAO+qdjsX8onZHGRYlZ1uNWARrG3LtkH90UXEDqVyodZhG8obtHCmMZLWzxWtwGaMm48BlCn0PfQuHbHzJQnhw8tD7wQvuqbtTaIcKbgOmhI1Bscqm37MeviB31X51HaI01Fh3A3NvLhRzG3HWSV77Hqq1bo3eVLH6Si/7Tqq/E1sG0cesjaRxggntxmxYcr959TWedHWy8gEh0AImva4suZIQf2pCzeUFXK17mytyzIbH+fWmmz2fM49uSSbVlzawdmac+Uf3lKm+p8JPfXtNbMSPrLHMRKAKvnR2WOBc50RRI9y3H2VOnaA50J2b0bPM3adyLgMY4zlUsbDNJJZQPGxq17M2CMEskUaKSGa8juGa4AFxkTQWA0uKWQRva+6e1czHx2Ck7aI+TT2kEukIJAAA+eOgtx4d5qpXFjfhax8rVZsZaS6PNo1sypqTkOZdSWbiTwtTMeyYVBIgZiOcht/nIP+GgJ9lSTTukLgASO/QDh2Jxs7b0NHTCLAXHPgPr+FGwe6cSAM7YOK4Ddtw766jsgE39aMRYOEAWkmkHdFh+rX7Uxt8KUMgU6GCEW9eJ/Yv8a5Wa+XtSvp9Fcg4fWsv+avN2Iwn9V5P0Hrf1QUm3qj/jaGjgPaye+ToBcQc7XmxDfFIQF+NewTgHsGJNbfMYdS3L6bCQ/dTDsFUEpGhue3I2Y8+/8A1U7BMWtZ5X7XCJAo58HfT3NRbNl0sY+T65+twl79o1Up60hUjEBnHbE0gva80xC/YViB9kVBjkVTZDGup0ijznnxK/iKcxCAEZ1jS7HtTydY2mb6JJF9OTcajmYm1jIw7VsqiNePIvrbyNHRRtaLNFu5CSFxzJXsjnLchyMp1dxGPcmtvMVH6wXOXKNR+ijLnQX/AEnD3imTOt7DIGCjk00noPaHxok2DKuFdXmlMmUQZ8mYGK/WK0R0Cki4bQcyKsfI2NuJxUo4HyOwNHPomYcKAA8iNIzaRRO4YSEsQyvHE1xpqLjW2tgCavO7G7vUKXksZnADG9wii1o1J1IFhc87DkAAthbvdUxnmIkxLgBntooAAyqbC+gALHU25CwBlpB/P8KxO09pmoOBvy+q01NTNgbYaru9NPMO+m5J/CoGKx9r6gVnZJexHMjLinMXigO+q/E4bEzAaXfCM/jaA5T5EhBf9U03tHanHUmoGB22keIRpSFjkiWLrDqEdJZSokP0VYSWVjpdSKL2eHFzu77hEvjEYBPb9lE6S9htJhuwMzl2AHeSS414C3G5I4VScANuKnVJNIwvlERmSY+iEtZB9bRR31rL4DFxu3UzQvA5LdXIuYAtqwV1PsltbG/GiWFDqO31ajuQZRTqKfom2Colj6Ugu3Kg4XdB4IP94k63Fz2S97rECQSkfIDQXItfyGvmJiBlfL7I0HvP8Ks+1UJbNcC2gJ5X428aCCLuqjG55LnJlA1sbA0Kr7d2LPIymGx1UgE2sQdR4qQfePEV7tLd0Ye02MSSUuerWOFmRQFRn7be02g5W4E1YcVjooHaPEOYS0QdZLMbXZlIuinKdARfjc91Vwb37Oje7S43EMgKqWGZRcWOTrHBGmmoHlRTMZGQ570HMYcRJPPchO3tl4eTBSTQ4c4cxZCCJHdXVpMhU5ye0CwNx41XdhbJfFTJGqswOUHLqSToFXvZtQPUnRSRZpcbNteRcJg4DHCCGPNjlvZpG0VVFzpwBOpJtWobpbqR4BcqkGUXu9rKtwCVS/IgC7ntNa3ZACg2K9sLjn3pXO5hfijGSG4JBAuS5VuLsoDISAFVV/URRlHC/abixqdCiuBdEe5vmRsr9/8AOte7x7FdZWkhkCZu0Ym4G4ucrG+XW9hw8qE7PxfXKHUKwtca5W1/H1p5Sywytwx5Fu5Zqshmid0kouHb0f8AkqfVxH2x/qryg/Xv3Sfb/jSonondvqgulb2eiCba33keZkLkLpG4QBMyoxF8oJ142JPpyozipVmiMxWAZcsaJ7OdbaTZTmBBvxtfTwq9SbtYdoJIOpRY5L5wAFJJObNca5gdQeRrNsdsjFbJlWTWWBCSkgBKoWFvnEBsp159knUEHhmKDa4c8h5551371ramhjmbaMYSOOvj29m46KaJrEBpYoRY6AX7uAJFz+7Tclje3XSDNxPzanXjbsD4Go8O0YniDxsEmZ3aTQZMrG4NhkIa9u8e1x0qdNsaXrWiXPiGUZyY2Cx2uGPa7AJ14XNaVkjHDEDks5JTSRnA4Z+fPimS3Vk/oYtB4tz/AGbn1Nch82XWV9P7scufZJ95plw0a5sqQq2gOUksRe4B7IZvAZqiz4qxGYStofa+bHLTKApP2TVuSqEbjzw53qYJQhH6KMkn9dzx/ZP31Lw7M9tJ5Ls3FhCnBuYyt48Dpeq5hdpkkBBlAuW6qPObd5sPHiVoqcDKNHiAKDORipRYh+GSIEgntA20PGoOIV4hINzzrzqumxYU2QxKbtcQqZHGpHae33r400kbPa4CqVch8RJZCVANlCgox5ZdCSRUzCYYO1ojJiSuUp1cYijRrgsJM1xl4rYuNBwNWHC7t5rfKnXKCzDDwkiNS5u129ogn6K5V5a0rq9qQUwsTn2JhBs98hu4WHPd7cUL2Tg3kBTCE37OacXijjBQiSLKCQ5uSbIc3C5W1zcNibDiwq9i7O1s0h1ZrctPZXuUaeZ1r1cYiKFRQqgWAAAAA5Acqal2ix4fd+JrF1u1Zao2GnYn8NIIm2aLcUTlxIH8ahT7RtxIFCMRi2PP3sPwofK7fWQe8/hQApamXRh+hRLRC35nj6opidqjvY/D8qCYzandYUzLHfjIPdTB2cD/AFg+z/GiY9lVGpaVeKqmZo5Qp8UWPGhmzcbZ5JrBlI6oK2qsp9pWHMFL38XvUrePLDHZXzNJccLWH0jx53t60z/R7hFUKbKLsx0W51YljoAOF78qPjgdDkRYo2mLJut/tTsOxAl+od0C2ZbM1mjcnq2IB9tSGiY96A/SohBFMguzsfHUn3sTb0qJu7I8+JjiwxEvURzSvbVZQTGr4eM8LHQhuHWBbaKTR/a2IBGZD2SARyuDwNuXdblRE7HAhxGqGhkZidEzOxQLH7VdNbZz+sSfxqKu92JJCxCGPxyZj5kvcCmdqzae4fif58aZ2VsSSdMQyA5YYneRvoraNnyX5uwCrl7pGY+yL2RMDrZK6pwxRlzt3Nk9BuFi9okySymHDuQ2Z7tNPppL1YtZSPZDFQq2sONzqdD+zoguYYiUkgFjIFGvPKqjTyJp2Xf49ZdowVYK6sptdXUMpt5H4UQg30w8gszFf2gR/iFH44y0tabFI30lQHCR7Ljhnl4IxsHCxYbNDBCsUQ1uo4kaWZj2nYd5J48q4xsysHXMVJ+kNfQW53J18eNMQYVWyshurE6hib62ude1YnifEcqddrcLGlkVFI+VznO5I9FbJOyIDC3X7HPxQnaeAdoGRpcxaJgGtlIAuCO0Rra41IFzyFCRskwRoujplGRjYFlsLG40PpVh2jB1rKutps0dufzgKsB76fxiXTq5FWRF07OhUjupjsyV8T3OPiPug9rxNmY0DvHsqzk/Ub7X8aVEf6Gh75PcfzpVofjou0/Q+yy/wUvZ5/laECe/3fxpXB8fjQ2PHLzNz7/hT4x3dYef5CvlIkC2picgm1ujfBzksqGB+OaJsov35LFPcBQWfo1xC3EWNuDykQg+WZGJt6Vd/li8zf8AnuFI44chbz/IUZHtGWP5Xc+q4WOIsdOOnmqTFurtJFRFlw2SM3QXkAU3vmAycb663r2XdrHP1vXTYZuuy9YDnfNlN1sgRQtrcrX51a58eO8ny4etuHqagyY7u4eH4nh99Gw7RrpzaLPntKrdBE0XfYeAQuPdeZvbxQUFAhEUQS6rYBSCxU8BxWpGH3Rwydpw0x75WuPs6J8K6G0gTZdT4a/4joPSuXnHNiT3LqftHT7qZCkq5v35bDsHv/aGdURMP6bfsiEmLRVAFgo4ACyjyvYD0qE+NJ9lSfj8dBTCy3OgAPkZH/JfXSvZxYXZR5ytf/AvZHvFER7LpmZltzxz/CodVynQ27k2cW97BlB7lux90Y/Gueoc6sW9bKPjc0PxO88a6GUn9WMWHw/Oh774W/Rw38XNz7h+dMWQhosxtu5CPmB+ZysXyb197U22EPcfcB99VebeXFvwYKP1VA+Juaiu2If2pZD+8avETihzUsCtGMyxLmkYqDwF7s1vqqoufu8aA4veq36OO360rk//AM4yAPtmhW1YnQRsSdVdOPNGV1/wvJ7qAnFZtb+BvxFDSXa6yOhDXsDkT2pvAzHO8mqiwKoqAa30Ni/xoLPK85zSs5TkruzM32ycg8ePd3jqUBrEHtKbjTN7xUefE9k5hYm//wB+VVWF7oouNsN8lo3QhJfF4hu5IkFtAAWdiB3DsLRTpQ2hDh5SIrtKwEjxj2AH+mWveN21uAGDe0QpJZhPQdBZMTMb2DKunE2W9h43a3qKZ3wwKYnagjWUdZMcsxtmSOQKRkTvIRUUjS2Ua3JtyZgLLLtM4tluDawJyVm3N6PVxcUWJlnDRuMwjiFje9mVpG1uCCpygG68asG/rx4PZGJSJFjQQOqhdNZfm7nvbM17nUnjUrc3Y39HwCDOzqxMgZtNWI6wW5W7LDU+03dWb9Nu81448Kp1d87C/wBFQAoPm+v7hrrYwwaKEk75jdxuqpsmdZMPGuZVeMEDMcoZCxK2Y9kFW6xbEjTLUr+jpCyjKe0QoP0SSbDt+zx8a8h3NVMGuaSWPErIes0UxRKsgWUh0BJHVFJL5rEcrVH2qs2EncIJjBnyxTvE0JkFrg5wFD8+8G17WoDBHM4lhTiHaUkMYje3K2SveExzxwCNLdhAnW3OiqSxyqdFN2bteWgIBA7aW15ojCIwGzN1eUjXNcZBfiOJH7tCcJt0MoE6mRfroPnF8XjWyzDyAYdzUYedRAk5ZZLWKOhzKZArINeIYKSxBAIIFxTGQtbEcGR/oJe14c7E/P8AKvWEnIj60AHIrqO+wZrkHlwH8mq7tUrdXFwHFyV4ZvpXt7/WrBhTbYwbmYmb7WY/dVG2xiWbAMyMQ0LhtO5uyb941B9KCMvRuZ3Z+KrDOlOFSflw/tT7v4Uqo3+0k/1h7qVFdO1d+Ck4LVkxh0tp/PcK9+W95/nyGtBVxZOnM8AOfu1NTYU+tx+qD/mI+4e8Vh4qCaV2FgT6WeKMXcUQixjHgLfAev8AGk+KsNTfz0X82/njTESF+HDl9X0HPz+NPwYa5ugzH67eyO/L3/u2Hea0dLsSKPrS9Y+X55ySSfaLn5Riw80xNiWt4fraD0X87U0mzZJdXJCjXtaD0QW+NqKwxKDdRnb654D9kD8PfULam82Hw57bdZIPoLrbz+ivrrTxrQ0YWhLHOvm4qTBs7Syi4720X0HP3HzprH4nDYf9PLdvqL/pXX3m1VLaO+eIxBsnzSdy+0fN+PutQ4YCys51IBPnV7YicyhH1LW5BWDGb8uRlw0QjXvIBPoo7I+NBJo5ZjeV2Y+J09BwFDsPt9QpLqRb6v5nhRfZe8GFdSrNIr20uA2Y8l7IB9arbUwNdY377Ip+zauRmNpaeAdn7LmHZQHGpaYMCo/9LXNlAB7jqfyPpXDYhzzPpp91FfEx2u3NLjs+cG0mSIdUB3Dz0p+LZwlWyTBJL6DKGDdwsbE+hoPHhyTRnDbNMatI+ayKz5V1dsilsqi/E2sKqfOXi2iIho2xODibniBb6G6q+80zRyHDOACjA5jmJfNGcrpmNlQhnGl9VIJvpVSxTFXa2mZSfUaH4WPrVq3s3q+WlGyhVRSE+k3bsSS1geQ7NgBrxveqZtOYgjNa4vYjgwIFiPDT76BTVzi7M+Qt6KZBifm0/ZHvHZPxBodi5TexqVsjBSzXjhjeRh2rIpNgeJJGgFxz76UuwcSx0w8zW07MbP6XQEVy4XMyFetzttHDbBnZCFlfFdWp5jNGGYjuIVTY99jVYwGM6vEwvyWSMjvsrA38ARpxPrVj2FuBjpMBlQBWWXrGhkPVyKShVGW/Zsy/WKkENQqTc7GRSL1mExCqGFyI2kFrg6tGGUgW5a/hS54c/I6IlhDY7byt63i3hgw2B66cgBVzKOZaxAC+JOnrWA7rtJtHaUkjJEz5GkBlkZY4VQqA1lt1mUEAKSASbk01vzvHicdIqtFKkUQyxxlGB0Fi7Aj2j8L+ZIrY+6z4hZLPGjra0UrdW8oN79XmsrWsNCRxFXSWLSLoVozyWgbZAXAtOsBIuGJyxzYYgMUzLK5DSg5m7AAUFzpdRQbe/eJZ0ihgnlkgXtsjIEiD65epDDrQgDMMrEgaWvQfCbi42YL1eHkKC9szBQNeJLkKOJ0X48Sbm6NcXHC0tkcoMzRggvYakrlLB7cbaE8gaEjjZG65dz5/YIhxfIL2QXDyEfz60W2WwMml7Nbrb6IUW2Z2F+Kr7LcblRzsa1DjC50At3k6n0o1hMVaKRQLXlBa2lwYlKg94DCQgd5NESmzCoxsMhwt1Wy49smxB/5dPio/Os+2I3WRyR6nropAB3kFgLe6iWM3tOKwXySJSXKBVBFr5bHVj2QLA63qBszZEuE+TvKUAtZrSK1icxa9j+txoSqw2FirWRSsdYtN+5Vf+gpf7Cf7NKtN/pSD+1j+3XtTtF2lE9PP/wBfkVEjgCEqo5kE/Sa3HyHh7yan4fB8M2vco1v+f3ffXeFwuvex4k8Bz1/L/wC6IxRhVLXsLXZzYaDuvoB48PvpgxjY24WhJHvLzdyb+T/WGb9QcP3jzHw8DUHbO24sOPnnBPKNdb93Z5+bad1qr28PSABePCespH+QHj+0fdzqm9p2LMSzHUkm5PiSeNXtZfVDvlA0R7au+U091T5pO5T2j+03H0FvWh+FwNzXeDwV6NYeACimRpbNOVzhcGBUt0uCORFvfSFe0UBkgXOJN1T9p7PGGdSW7LE2JHDzons3ZedSY2Uc7EZkPu1HofQ1N3n3WmxECPEoYKb2BBJFuQ5+VA93o5IWspKm+oP4g0mnjYXltslqKKomYwPvZyue0918Lg0U43EvdgzKmGgOYhbZiGbPYC41OWp2M3fw8eR+tEULRoy9dIOsOZQxvckk68gak4nbssuCxSvlCrhZLWFtcuXU310NZdhMOLXOpoGV4pvlCd00Mm0jeRxyV8k3owUAtH1kzf8AhplB85JbH3KaDbY3zeSJkWFYlc5L52eQqAWYZtALgBTZeDnWgwFRtrT5YU0vd2se7KmoB7zmGn6tUR1UkjwNyYVOyoKeBz9TxQmeJibqzg8SVB/MUPx0EsgXgwUnXRQfG7W9fKnf6R1PwH4mnDtFe/8AkUes5kVbujDEyRddCMt5FDqwJBzpZVjZ8pAVsxt+sCBcm1WefGzEHrMKZDyYwpLz+sbGm8Ay4fZOCmVC0Zndp2QnMsiSEQFsupQZWS2ou40JOoXeDabIonhwsU6Ndy6CS6DiWdkfTXgwFrX10tQE7P1Mt6Z0sgbEcWYCNxYiQLIYcP1L5D21dYbFdQzBS11W5Nj+dGdib9IYUM2Jw/WMoJ+dQEXANiAdKx/GdI0p/RxIh45mZ5mHLs9aSqnxtVWkcsbniapkoOlbZxsq5amPFdgX0tJvUHHYlRvKQH7jVV2tvHNhpR1kiDrmJjJ00Ve2rNnWw1S3HXTuviWXuFSBipFKHM10N0ub5Te+gOg1AqEOzDE/Fjv4flcNYLZNt4rZ8PteSRbmS3DjFO5Px/nxohBjX6qQ9Z2m+bjZYmRhJJ2Y1yve5LsuvAc+FZzu9tueYFlw8c8g9oIgR7HgwRSBICTY5QLaX4i+i7DxBULiMaBBFCAwiuGdnHs9lSctj7K3zFsugtreKZ+MZZIl9XGYznnbTNY5j8IYZHQahHkQEk3PVvlNxe17WPvq0bCikGEaXISjsozBbgGPrM17cNHUa/hUXahXEzSSFQmeR5co1Cs7FufG2Y+B91rBuObI0YEgkQs5aNiSwLFWJW92ykLqAdHQm16LnaXMIBt3oCmm6CQSWvZRv6KlCrKQwUgMpW/MaHMOGh4VGxUjNxJNu83++tBwqBiWztdrDMOzwFrFeB8iKjbQ3fjkvdQD9ZOyfVfZPwoB1JK0A69yewbahc4iQW4rPclKrZ/scv8AaSf8tf8AXSqrA/8AifoUb/qFL/MK4YieOCIySkJGvI8SeWnEkn6PPn4ZnvNvhJi2yi6Qg6Jfj4ueZ8OA+NR95t5HxktzdY19hO4d572PM+lD4Ya0zWr52+RO4TDXuTwAufeAPifgaK4LZ/aIP0c1/S9vjautm4EspAGuZTrwsA19fUacasaBAtgutuJtY6qeBN+IPpfvNyGhBSPQ6CG1SQKdmW5v4d4sO4C3KuAKKaEucc0gKRroCkUqSgq9h8ZiMJISpIUngdUb07/cauMEsWJAMkYWSw1H58/I0HxeIRF7drd3GoGF3sjRwMrZe/u9KXyU5bm0p5BWdILOFj2q17SwxTA4wjVRAwvbmWUAVW9nbrImGTEYrELDE4UqApdzmFwO4EjXS9WvHYnA4nAx/KJ2CKWbJG5Bk7gyqMxA7tNaqm+G348RFHh406uGIjLc3bsrkAtysPEmgzS9M/rDJNotoupIyI3Zkrlt6NnwfocK+IYcHnNl88moP2RQzbm9E20IjE6xqifORpGgUAqrAgHjqhcedqDtEo0A9a7wmGe91uLc6LZTMYLNCXTV8sxxPcT3lV3FYEqfPUHkQdQR4WqDJEa0KLYSuLMB4ZAFt4WtYjzHlaq5vLgvk0wTKCGQMpOYHUkEGzciKHkgdGLlXxVUcpwjVEt2N/vk+HMEkZmjkuGTNa4YWYEH2geOltWbhpQLau3ZVkdYJZY4TosYPV2QqBldEOXMR7XeSSdSaFTTvc/R8FFvfzPqa4VKpJuLFE3tom5FroD8hSIsCP51pzDrc+X41xcT8MNS48NeuY1qfh1rymAvMK5QhkJSSO/IMpDFgbg8RY2I5aV5tXeWWUBSxsPS3I2A4G2l9T405h8LJJiLRjNkjZnH6ul7d5vaw52qBtDCEG4tY8COFSuQOC5caBStmY6+h5c/fR/ZWMKSiVTYo4ca2zZbIy6cnXMh81qkKbVY9lyFlDW7KWY9xYaoo7+1lY+A8RXA3F1Vwvwi5Wi4Xb8LSyLHOpJdjkl+bYXYmyv7D25cKOxY4ezJdTyzC1/I8D6E1h8uFNENmbz4nD6JISn1H7aH908PSo9FLFk03HYfce3iuB8cmZyPD2/K2Ww76VZj/wB5Mv8AYYf7J/OlUekl/h5hd6Nn8vIoSnGp8FKlTMJS9FsNwohFSpUW3RLJNVIWnK8pVaEOU4leScKVKvLoQLavA1X1417Sqo6ouPRFsNy8xUDEe2fOlSrztVJuiUPGjOH4UqVSYoSIzgOFVPpL9qL+7f8A9xaVKqar9sq6h/eHiqXiv0noKampUqULQKM/4flTieya9pV5cU6HgPIUTwlKlXlYFYNxf+JxH7Mf+Y0L23+lxH94aVKiXfst7ygGf/U/uCrB9r1q5YX/AIaP97/Ma9pV6m+ddq/k8VAxFQJaVKiJFTCo9KlSqhFr/9k="/>
          <p:cNvSpPr>
            <a:spLocks noChangeAspect="1" noChangeArrowheads="1"/>
          </p:cNvSpPr>
          <p:nvPr/>
        </p:nvSpPr>
        <p:spPr bwMode="auto">
          <a:xfrm>
            <a:off x="63500" y="-384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87668"/>
            <a:ext cx="2865486" cy="286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802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defTabSz="457200" fontAlgn="base">
              <a:spcAft>
                <a:spcPct val="0"/>
              </a:spcAft>
            </a:pPr>
            <a: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</a:br>
            <a: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>What are we doing?</a:t>
            </a:r>
            <a:r>
              <a:rPr lang="en-GB" sz="3600" b="1" dirty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en-GB" sz="3600" b="1" dirty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There are lots of things we are doing to help improve GP access.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1) Improved Access </a:t>
            </a:r>
            <a:r>
              <a:rPr lang="en-GB" dirty="0" smtClean="0"/>
              <a:t>Programme (GPs</a:t>
            </a:r>
            <a:r>
              <a:rPr lang="en-GB" dirty="0" smtClean="0"/>
              <a:t>)</a:t>
            </a:r>
          </a:p>
          <a:p>
            <a:endParaRPr lang="en-GB" sz="2200" dirty="0" smtClean="0"/>
          </a:p>
          <a:p>
            <a:pPr marL="0" indent="0">
              <a:buNone/>
            </a:pPr>
            <a:r>
              <a:rPr lang="en-GB" dirty="0" smtClean="0"/>
              <a:t>Most </a:t>
            </a:r>
            <a:r>
              <a:rPr lang="en-GB" dirty="0"/>
              <a:t>GP practices across Islington are now </a:t>
            </a:r>
            <a:r>
              <a:rPr lang="en-GB" dirty="0" smtClean="0"/>
              <a:t>part of an                               optional </a:t>
            </a:r>
            <a:r>
              <a:rPr lang="en-GB" dirty="0"/>
              <a:t>programme which </a:t>
            </a:r>
            <a:r>
              <a:rPr lang="en-GB" dirty="0" smtClean="0"/>
              <a:t>requires them to  review and                                         change their system to improve </a:t>
            </a:r>
            <a:r>
              <a:rPr lang="en-GB" dirty="0"/>
              <a:t>their </a:t>
            </a:r>
            <a:r>
              <a:rPr lang="en-GB" dirty="0" smtClean="0"/>
              <a:t>access</a:t>
            </a:r>
            <a:endParaRPr lang="en-GB" dirty="0"/>
          </a:p>
          <a:p>
            <a:endParaRPr lang="en-GB" sz="2200" dirty="0"/>
          </a:p>
          <a:p>
            <a:r>
              <a:rPr lang="en-GB" dirty="0" smtClean="0"/>
              <a:t>Practices have two options</a:t>
            </a:r>
            <a:r>
              <a:rPr lang="en-GB" dirty="0" smtClean="0"/>
              <a:t>:</a:t>
            </a:r>
          </a:p>
          <a:p>
            <a:endParaRPr lang="en-GB" dirty="0" smtClean="0"/>
          </a:p>
          <a:p>
            <a:pPr lvl="1"/>
            <a:r>
              <a:rPr lang="en-GB" sz="3100" dirty="0" smtClean="0"/>
              <a:t>To </a:t>
            </a:r>
            <a:r>
              <a:rPr lang="en-GB" sz="3100" dirty="0"/>
              <a:t>put in place a specific system where all patients who want a face to face appointment, but their choice of appointment can't be met receive a call back from a GP.  If the problem </a:t>
            </a:r>
            <a:r>
              <a:rPr lang="en-GB" sz="3100" dirty="0" smtClean="0"/>
              <a:t>cannot </a:t>
            </a:r>
            <a:r>
              <a:rPr lang="en-GB" sz="3100" dirty="0"/>
              <a:t>be dealt with over the phone there and then (lots can!), the GP will offer them a face to face appointment at a time that meets the needs of the patient.</a:t>
            </a:r>
            <a:endParaRPr lang="en-GB" sz="3100" dirty="0" smtClean="0"/>
          </a:p>
          <a:p>
            <a:pPr lvl="1"/>
            <a:r>
              <a:rPr lang="en-GB" sz="3000" dirty="0" smtClean="0"/>
              <a:t>To work with </a:t>
            </a:r>
            <a:r>
              <a:rPr lang="en-GB" sz="3000" dirty="0" smtClean="0"/>
              <a:t>advisers to </a:t>
            </a:r>
            <a:r>
              <a:rPr lang="en-GB" sz="3000" dirty="0" smtClean="0"/>
              <a:t>review data about their own practice and identify what might be going wrong, and make changes to fix it</a:t>
            </a:r>
            <a:r>
              <a:rPr lang="en-GB" sz="3000" dirty="0" smtClean="0"/>
              <a:t>.</a:t>
            </a:r>
            <a:endParaRPr lang="en-GB" sz="3000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2160240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www.islington.nhs.uk</a:t>
            </a:r>
            <a:endParaRPr lang="en-GB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" y="1374824"/>
            <a:ext cx="9143999" cy="17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Islington Clinical Commissioning GroupC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093296"/>
            <a:ext cx="2344263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348880"/>
            <a:ext cx="2428940" cy="1412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186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defTabSz="457200" fontAlgn="base">
              <a:spcAft>
                <a:spcPct val="0"/>
              </a:spcAft>
            </a:pPr>
            <a: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</a:br>
            <a: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>What else helps GP Access?</a:t>
            </a:r>
            <a:r>
              <a:rPr lang="en-GB" sz="3600" b="1" dirty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en-GB" sz="3600" b="1" dirty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7132"/>
          </a:xfrm>
        </p:spPr>
        <p:txBody>
          <a:bodyPr numCol="2">
            <a:noAutofit/>
          </a:bodyPr>
          <a:lstStyle/>
          <a:p>
            <a:r>
              <a:rPr lang="en-GB" sz="1800" dirty="0" smtClean="0"/>
              <a:t>Opening for extended hours over and above 8am-6.30pm</a:t>
            </a:r>
            <a:endParaRPr lang="en-GB" sz="1800" dirty="0"/>
          </a:p>
          <a:p>
            <a:endParaRPr lang="en-GB" sz="1200" dirty="0"/>
          </a:p>
          <a:p>
            <a:r>
              <a:rPr lang="en-GB" sz="1800" dirty="0" smtClean="0"/>
              <a:t>Minor ailments programme where you can receive help for minor health issues, like colds or headaches, from your local pharmacy instead</a:t>
            </a:r>
            <a:endParaRPr lang="en-GB" sz="1800" dirty="0"/>
          </a:p>
          <a:p>
            <a:endParaRPr lang="en-GB" sz="1200" dirty="0"/>
          </a:p>
          <a:p>
            <a:r>
              <a:rPr lang="en-GB" sz="1800" dirty="0" smtClean="0"/>
              <a:t>More ways of making an appointment with your GP, like phone, internet</a:t>
            </a:r>
          </a:p>
          <a:p>
            <a:pPr marL="0" indent="0">
              <a:buNone/>
            </a:pPr>
            <a:endParaRPr lang="en-GB" sz="1200" dirty="0"/>
          </a:p>
          <a:p>
            <a:r>
              <a:rPr lang="en-GB" sz="1800" dirty="0" smtClean="0"/>
              <a:t>Ordering repeat prescriptions online or over phone</a:t>
            </a:r>
          </a:p>
          <a:p>
            <a:endParaRPr lang="en-GB" sz="1200" dirty="0"/>
          </a:p>
          <a:p>
            <a:r>
              <a:rPr lang="en-GB" sz="1800" dirty="0" smtClean="0"/>
              <a:t>More phone appointments with a GP or nurse</a:t>
            </a:r>
          </a:p>
          <a:p>
            <a:endParaRPr lang="en-GB" sz="1800" dirty="0" smtClean="0"/>
          </a:p>
          <a:p>
            <a:pPr marL="546100" indent="-365125"/>
            <a:r>
              <a:rPr lang="en-GB" sz="1800" dirty="0" smtClean="0"/>
              <a:t>Being able to book a few weeks ahead for routine things</a:t>
            </a:r>
          </a:p>
          <a:p>
            <a:endParaRPr lang="en-GB" sz="1200" dirty="0"/>
          </a:p>
          <a:p>
            <a:pPr marL="444500" indent="-263525"/>
            <a:r>
              <a:rPr lang="en-GB" sz="1800" dirty="0" smtClean="0"/>
              <a:t>Touch-in screens when you arrive for your appointment</a:t>
            </a:r>
          </a:p>
          <a:p>
            <a:pPr marL="444500" indent="-263525"/>
            <a:endParaRPr lang="en-GB" sz="1200" dirty="0"/>
          </a:p>
          <a:p>
            <a:pPr marL="444500" indent="-263525"/>
            <a:r>
              <a:rPr lang="en-GB" sz="1800" dirty="0" smtClean="0"/>
              <a:t>Getting tests like blood tests in your practice instead of hospital</a:t>
            </a:r>
          </a:p>
          <a:p>
            <a:pPr marL="444500" indent="-263525"/>
            <a:endParaRPr lang="en-GB" sz="1200" dirty="0"/>
          </a:p>
          <a:p>
            <a:pPr marL="444500" indent="-263525"/>
            <a:r>
              <a:rPr lang="en-GB" sz="1800" dirty="0" smtClean="0"/>
              <a:t>Practice website for accessing information</a:t>
            </a:r>
          </a:p>
          <a:p>
            <a:pPr marL="444500" indent="-263525"/>
            <a:endParaRPr lang="en-GB" sz="1200" dirty="0" smtClean="0"/>
          </a:p>
          <a:p>
            <a:pPr marL="444500" indent="-263525"/>
            <a:r>
              <a:rPr lang="en-GB" sz="1800" dirty="0" smtClean="0"/>
              <a:t>Offer more services at pharmacy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2160240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www.islington.nhs.uk</a:t>
            </a:r>
            <a:endParaRPr lang="en-GB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" y="1374824"/>
            <a:ext cx="9143999" cy="17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Islington Clinical Commissioning GroupC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093296"/>
            <a:ext cx="2344263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418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defTabSz="457200" fontAlgn="base">
              <a:spcAft>
                <a:spcPct val="0"/>
              </a:spcAft>
            </a:pPr>
            <a: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</a:br>
            <a: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>1) Complete questionnaire individually</a:t>
            </a:r>
            <a:b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</a:br>
            <a:r>
              <a:rPr lang="en-GB" sz="3600" b="1" dirty="0" smtClean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>2) Table discussion</a:t>
            </a:r>
            <a:r>
              <a:rPr lang="en-GB" sz="3600" b="1" dirty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en-GB" sz="3600" b="1" dirty="0">
                <a:solidFill>
                  <a:srgbClr val="0072C6"/>
                </a:solidFill>
                <a:latin typeface="Arial" charset="0"/>
                <a:ea typeface="+mn-ea"/>
                <a:cs typeface="Arial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GB" sz="2100" b="1" dirty="0" smtClean="0">
                <a:solidFill>
                  <a:srgbClr val="0072C6"/>
                </a:solidFill>
                <a:latin typeface="Arial" charset="0"/>
                <a:cs typeface="Arial" charset="0"/>
              </a:rPr>
              <a:t>Look at the questions one by one, and write your answer on a post-it, with your practice’s name on the back.  Then discuss with your table group.</a:t>
            </a:r>
          </a:p>
          <a:p>
            <a:pPr marL="0" indent="0" algn="ctr">
              <a:buNone/>
            </a:pPr>
            <a:endParaRPr lang="en-GB" sz="2100" b="1" dirty="0">
              <a:solidFill>
                <a:srgbClr val="0072C6"/>
              </a:solidFill>
              <a:latin typeface="Arial" charset="0"/>
              <a:cs typeface="Arial" charset="0"/>
            </a:endParaRPr>
          </a:p>
          <a:p>
            <a:pPr marL="1973263" indent="-444500">
              <a:buFont typeface="+mj-lt"/>
              <a:buAutoNum type="arabicPeriod"/>
            </a:pPr>
            <a:r>
              <a:rPr lang="en-GB" dirty="0" smtClean="0"/>
              <a:t>What is the number one thing you think </a:t>
            </a:r>
            <a:r>
              <a:rPr lang="en-GB" dirty="0" smtClean="0"/>
              <a:t>your GP </a:t>
            </a:r>
            <a:r>
              <a:rPr lang="en-GB" dirty="0" smtClean="0"/>
              <a:t>practice does well?</a:t>
            </a:r>
          </a:p>
          <a:p>
            <a:pPr marL="1973263" indent="-444500">
              <a:buFont typeface="+mj-lt"/>
              <a:buAutoNum type="arabicPeriod"/>
            </a:pPr>
            <a:endParaRPr lang="en-GB" sz="1900" dirty="0" smtClean="0"/>
          </a:p>
          <a:p>
            <a:pPr marL="1973263" indent="-444500">
              <a:buFont typeface="+mj-lt"/>
              <a:buAutoNum type="arabicPeriod"/>
            </a:pPr>
            <a:r>
              <a:rPr lang="en-GB" dirty="0" smtClean="0"/>
              <a:t>What is your number one bug bear?</a:t>
            </a:r>
          </a:p>
          <a:p>
            <a:pPr marL="1973263" indent="-444500">
              <a:buFont typeface="+mj-lt"/>
              <a:buAutoNum type="arabicPeriod"/>
            </a:pPr>
            <a:endParaRPr lang="en-GB" sz="1900" dirty="0" smtClean="0"/>
          </a:p>
          <a:p>
            <a:pPr marL="1973263" indent="-444500">
              <a:buFont typeface="+mj-lt"/>
              <a:buAutoNum type="arabicPeriod"/>
            </a:pPr>
            <a:r>
              <a:rPr lang="en-GB" dirty="0" smtClean="0"/>
              <a:t>If your practice could offer something </a:t>
            </a:r>
            <a:r>
              <a:rPr lang="en-GB" dirty="0" smtClean="0"/>
              <a:t>extra to </a:t>
            </a:r>
            <a:r>
              <a:rPr lang="en-GB" dirty="0" smtClean="0"/>
              <a:t>improve their access, what would it be?</a:t>
            </a:r>
          </a:p>
          <a:p>
            <a:pPr marL="1973263" indent="-444500">
              <a:buFont typeface="+mj-lt"/>
              <a:buAutoNum type="arabicPeriod"/>
            </a:pPr>
            <a:endParaRPr lang="en-GB" sz="1900" dirty="0" smtClean="0"/>
          </a:p>
          <a:p>
            <a:pPr marL="1973263" indent="-444500">
              <a:buFont typeface="+mj-lt"/>
              <a:buAutoNum type="arabicPeriod"/>
            </a:pPr>
            <a:r>
              <a:rPr lang="en-GB" dirty="0"/>
              <a:t>The minor ailments system – do you know how </a:t>
            </a:r>
            <a:r>
              <a:rPr lang="en-GB" dirty="0" smtClean="0"/>
              <a:t>                  it </a:t>
            </a:r>
            <a:r>
              <a:rPr lang="en-GB" dirty="0"/>
              <a:t>works, and have you found it useful? We are </a:t>
            </a:r>
            <a:r>
              <a:rPr lang="en-GB" dirty="0" smtClean="0"/>
              <a:t>     improving </a:t>
            </a:r>
            <a:r>
              <a:rPr lang="en-GB" dirty="0"/>
              <a:t>it by taking away the need to go to </a:t>
            </a:r>
            <a:r>
              <a:rPr lang="en-GB" dirty="0" smtClean="0"/>
              <a:t>                  the </a:t>
            </a:r>
            <a:r>
              <a:rPr lang="en-GB" dirty="0"/>
              <a:t>GP for a </a:t>
            </a:r>
            <a:r>
              <a:rPr lang="en-GB" dirty="0" smtClean="0"/>
              <a:t>form before </a:t>
            </a:r>
            <a:r>
              <a:rPr lang="en-GB" dirty="0"/>
              <a:t>you go to the pharmacy.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2160240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www.islington.nhs.uk</a:t>
            </a:r>
            <a:endParaRPr lang="en-GB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5" y="1374824"/>
            <a:ext cx="9143999" cy="17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Islington Clinical Commissioning GroupC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093296"/>
            <a:ext cx="2344263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63" y="1990836"/>
            <a:ext cx="1029400" cy="1029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24" y="3140968"/>
            <a:ext cx="1552175" cy="10958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89" y="4589349"/>
            <a:ext cx="1543410" cy="1157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186338"/>
      </p:ext>
    </p:extLst>
  </p:cSld>
  <p:clrMapOvr>
    <a:masterClrMapping/>
  </p:clrMapOvr>
</p:sld>
</file>

<file path=ppt/theme/theme1.xml><?xml version="1.0" encoding="utf-8"?>
<a:theme xmlns:a="http://schemas.openxmlformats.org/drawingml/2006/main" name="PP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 Presentation Template</Template>
  <TotalTime>210</TotalTime>
  <Words>506</Words>
  <Application>Microsoft Office PowerPoint</Application>
  <PresentationFormat>On-screen Show (4:3)</PresentationFormat>
  <Paragraphs>74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PP Presentation Template</vt:lpstr>
      <vt:lpstr>Access to Primary Care</vt:lpstr>
      <vt:lpstr> What is the problem? </vt:lpstr>
      <vt:lpstr> What are we doing? </vt:lpstr>
      <vt:lpstr> What else helps GP Access? </vt:lpstr>
      <vt:lpstr> 1) Complete questionnaire individually 2) Table discussion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Milford, Samantha</dc:creator>
  <cp:lastModifiedBy>Milford, Samantha</cp:lastModifiedBy>
  <cp:revision>18</cp:revision>
  <cp:lastPrinted>2013-09-18T11:03:12Z</cp:lastPrinted>
  <dcterms:created xsi:type="dcterms:W3CDTF">2013-05-29T10:37:02Z</dcterms:created>
  <dcterms:modified xsi:type="dcterms:W3CDTF">2013-09-20T15:11:09Z</dcterms:modified>
</cp:coreProperties>
</file>