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1" r:id="rId4"/>
  </p:sldMasterIdLst>
  <p:notesMasterIdLst>
    <p:notesMasterId r:id="rId21"/>
  </p:notesMasterIdLst>
  <p:sldIdLst>
    <p:sldId id="283" r:id="rId5"/>
    <p:sldId id="292" r:id="rId6"/>
    <p:sldId id="270" r:id="rId7"/>
    <p:sldId id="291" r:id="rId8"/>
    <p:sldId id="260" r:id="rId9"/>
    <p:sldId id="294" r:id="rId10"/>
    <p:sldId id="273" r:id="rId11"/>
    <p:sldId id="284" r:id="rId12"/>
    <p:sldId id="288" r:id="rId13"/>
    <p:sldId id="289" r:id="rId14"/>
    <p:sldId id="278" r:id="rId15"/>
    <p:sldId id="279" r:id="rId16"/>
    <p:sldId id="285" r:id="rId17"/>
    <p:sldId id="286" r:id="rId18"/>
    <p:sldId id="281" r:id="rId19"/>
    <p:sldId id="282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89470-9C43-4B36-AA05-1A7B28B5C9C2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E0CC93-1034-423A-9C78-02B0976A1001}">
      <dgm:prSet phldrT="[Text]"/>
      <dgm:spPr>
        <a:xfrm>
          <a:off x="1333948" y="1649736"/>
          <a:ext cx="2012155" cy="1740595"/>
        </a:xfrm>
        <a:prstGeom prst="hexagon">
          <a:avLst>
            <a:gd name="adj" fmla="val 28570"/>
            <a:gd name="vf" fmla="val 115470"/>
          </a:avLst>
        </a:prstGeom>
        <a:solidFill>
          <a:srgbClr val="0091C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‘Person Centred Co-ordinated Care:</a:t>
          </a:r>
        </a:p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The Islington Way’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F38F32E-3CD2-4339-B30F-39D6F6DB6134}" type="parTrans" cxnId="{C3172C76-CB62-42AB-BB5F-EB3069157614}">
      <dgm:prSet/>
      <dgm:spPr/>
      <dgm:t>
        <a:bodyPr/>
        <a:lstStyle/>
        <a:p>
          <a:endParaRPr lang="en-GB"/>
        </a:p>
      </dgm:t>
    </dgm:pt>
    <dgm:pt modelId="{290CC1C6-0C97-4784-97CC-E9E6DA6B2E1E}" type="sibTrans" cxnId="{C3172C76-CB62-42AB-BB5F-EB3069157614}">
      <dgm:prSet/>
      <dgm:spPr/>
      <dgm:t>
        <a:bodyPr/>
        <a:lstStyle/>
        <a:p>
          <a:endParaRPr lang="en-GB"/>
        </a:p>
      </dgm:t>
    </dgm:pt>
    <dgm:pt modelId="{25EC1440-6478-4815-B4D0-8DFEE5829771}">
      <dgm:prSet phldrT="[Text]"/>
      <dgm:spPr>
        <a:xfrm>
          <a:off x="1519296" y="66662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Care planning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EF568D05-2626-4E07-BAC3-3FBB36B65EB9}" type="parTrans" cxnId="{4D9A34B3-C5DD-4F9B-A7D6-7B425826B952}">
      <dgm:prSet/>
      <dgm:spPr/>
      <dgm:t>
        <a:bodyPr/>
        <a:lstStyle/>
        <a:p>
          <a:endParaRPr lang="en-GB"/>
        </a:p>
      </dgm:t>
    </dgm:pt>
    <dgm:pt modelId="{2305A985-03AE-4D7B-843F-013402D4CBB5}" type="sibTrans" cxnId="{4D9A34B3-C5DD-4F9B-A7D6-7B425826B952}">
      <dgm:prSet/>
      <dgm:spPr/>
      <dgm:t>
        <a:bodyPr/>
        <a:lstStyle/>
        <a:p>
          <a:endParaRPr lang="en-GB"/>
        </a:p>
      </dgm:t>
    </dgm:pt>
    <dgm:pt modelId="{50516C1D-996D-4268-9D72-C9AF8B34AE3B}">
      <dgm:prSet phldrT="[Text]"/>
      <dgm:spPr>
        <a:xfrm>
          <a:off x="3031572" y="944076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2766293"/>
            <a:satOff val="-5893"/>
            <a:lumOff val="251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Information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A931893-DEA2-44CB-9452-4D9B57235B60}" type="parTrans" cxnId="{E85AA3CA-658B-4B53-9EAA-7D1E68AF643A}">
      <dgm:prSet/>
      <dgm:spPr/>
      <dgm:t>
        <a:bodyPr/>
        <a:lstStyle/>
        <a:p>
          <a:endParaRPr lang="en-GB"/>
        </a:p>
      </dgm:t>
    </dgm:pt>
    <dgm:pt modelId="{F4737CE7-4A9B-47BE-8D30-58CD4D6CADC4}" type="sibTrans" cxnId="{E85AA3CA-658B-4B53-9EAA-7D1E68AF643A}">
      <dgm:prSet/>
      <dgm:spPr/>
      <dgm:t>
        <a:bodyPr/>
        <a:lstStyle/>
        <a:p>
          <a:endParaRPr lang="en-GB"/>
        </a:p>
      </dgm:t>
    </dgm:pt>
    <dgm:pt modelId="{E74FBCA1-FCC0-4DE3-9DA7-55E58D7BA632}">
      <dgm:prSet phldrT="[Text]"/>
      <dgm:spPr>
        <a:xfrm>
          <a:off x="3031572" y="2668969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5532586"/>
            <a:satOff val="-11786"/>
            <a:lumOff val="502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Communication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D696B619-8CDA-4B61-BABF-69C5FC9EA7EF}" type="parTrans" cxnId="{46676246-5521-43CD-A3E5-2A7754AF5350}">
      <dgm:prSet/>
      <dgm:spPr/>
      <dgm:t>
        <a:bodyPr/>
        <a:lstStyle/>
        <a:p>
          <a:endParaRPr lang="en-GB"/>
        </a:p>
      </dgm:t>
    </dgm:pt>
    <dgm:pt modelId="{080BD90A-80AE-425A-8580-46641BAE00D3}" type="sibTrans" cxnId="{46676246-5521-43CD-A3E5-2A7754AF5350}">
      <dgm:prSet/>
      <dgm:spPr/>
      <dgm:t>
        <a:bodyPr/>
        <a:lstStyle/>
        <a:p>
          <a:endParaRPr lang="en-GB"/>
        </a:p>
      </dgm:t>
    </dgm:pt>
    <dgm:pt modelId="{4DAAD0F7-B2AE-4A9E-BFD4-B83B7BD73679}">
      <dgm:prSet phldrT="[Text]"/>
      <dgm:spPr>
        <a:xfrm>
          <a:off x="1519296" y="3547364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8298879"/>
            <a:satOff val="-17680"/>
            <a:lumOff val="75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Decision making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BF4CD0C0-4171-44E7-ABD0-337D36CCDC4C}" type="parTrans" cxnId="{40259369-D036-4880-8F3F-43B6AA908043}">
      <dgm:prSet/>
      <dgm:spPr/>
      <dgm:t>
        <a:bodyPr/>
        <a:lstStyle/>
        <a:p>
          <a:endParaRPr lang="en-GB"/>
        </a:p>
      </dgm:t>
    </dgm:pt>
    <dgm:pt modelId="{0AA57AEE-7653-4482-835A-A7FE9AC4C9F5}" type="sibTrans" cxnId="{40259369-D036-4880-8F3F-43B6AA908043}">
      <dgm:prSet/>
      <dgm:spPr/>
      <dgm:t>
        <a:bodyPr/>
        <a:lstStyle/>
        <a:p>
          <a:endParaRPr lang="en-GB"/>
        </a:p>
      </dgm:t>
    </dgm:pt>
    <dgm:pt modelId="{053A0B63-803F-4709-8CBC-892787752492}">
      <dgm:prSet phldrT="[Text]"/>
      <dgm:spPr>
        <a:xfrm>
          <a:off x="0" y="2669950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11065172"/>
            <a:satOff val="-23573"/>
            <a:lumOff val="100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Transitions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4A951C74-894C-4840-BACA-18BE15C469E7}" type="parTrans" cxnId="{A8579A24-7233-4DEE-9B5F-EA6B0FA10405}">
      <dgm:prSet/>
      <dgm:spPr/>
      <dgm:t>
        <a:bodyPr/>
        <a:lstStyle/>
        <a:p>
          <a:endParaRPr lang="en-GB"/>
        </a:p>
      </dgm:t>
    </dgm:pt>
    <dgm:pt modelId="{9DC3B579-EFC9-4EA4-B981-44A58B4ADBAF}" type="sibTrans" cxnId="{A8579A24-7233-4DEE-9B5F-EA6B0FA10405}">
      <dgm:prSet/>
      <dgm:spPr/>
      <dgm:t>
        <a:bodyPr/>
        <a:lstStyle/>
        <a:p>
          <a:endParaRPr lang="en-GB"/>
        </a:p>
      </dgm:t>
    </dgm:pt>
    <dgm:pt modelId="{F349A809-BF63-4963-BEE8-B20E1C11B3A9}">
      <dgm:prSet phldrT="[Text]"/>
      <dgm:spPr>
        <a:xfrm>
          <a:off x="0" y="942113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13831465"/>
            <a:satOff val="-29466"/>
            <a:lumOff val="125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My goals / outcomes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630F05A1-D918-4DA6-A423-05846774F2B9}" type="parTrans" cxnId="{50EDCC43-302B-4423-B786-5C9EE998EE62}">
      <dgm:prSet/>
      <dgm:spPr/>
      <dgm:t>
        <a:bodyPr/>
        <a:lstStyle/>
        <a:p>
          <a:endParaRPr lang="en-GB"/>
        </a:p>
      </dgm:t>
    </dgm:pt>
    <dgm:pt modelId="{9B1DA601-40D6-43A6-95E7-BF6AE4994077}" type="sibTrans" cxnId="{50EDCC43-302B-4423-B786-5C9EE998EE62}">
      <dgm:prSet/>
      <dgm:spPr/>
      <dgm:t>
        <a:bodyPr/>
        <a:lstStyle/>
        <a:p>
          <a:endParaRPr lang="en-GB"/>
        </a:p>
      </dgm:t>
    </dgm:pt>
    <dgm:pt modelId="{8468D04C-B9BD-4090-AF93-F81E6F8E3CFD}" type="pres">
      <dgm:prSet presAssocID="{FF989470-9C43-4B36-AA05-1A7B28B5C9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093973F-D63E-4840-A6EE-298E2E1B9B9B}" type="pres">
      <dgm:prSet presAssocID="{C6E0CC93-1034-423A-9C78-02B0976A100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9966BE30-F9F0-4864-B65D-8700B1999FDF}" type="pres">
      <dgm:prSet presAssocID="{25EC1440-6478-4815-B4D0-8DFEE5829771}" presName="Accent1" presStyleCnt="0"/>
      <dgm:spPr/>
    </dgm:pt>
    <dgm:pt modelId="{311B5866-883C-45DE-A2BF-919066F1EA9F}" type="pres">
      <dgm:prSet presAssocID="{25EC1440-6478-4815-B4D0-8DFEE5829771}" presName="Accent" presStyleLbl="bgShp" presStyleIdx="0" presStyleCnt="6"/>
      <dgm:spPr/>
    </dgm:pt>
    <dgm:pt modelId="{6CF3B550-9BC8-4708-BC05-BA2D96D82C53}" type="pres">
      <dgm:prSet presAssocID="{25EC1440-6478-4815-B4D0-8DFEE582977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6FF7B4-6D0C-492A-851E-60BFA7156DD7}" type="pres">
      <dgm:prSet presAssocID="{50516C1D-996D-4268-9D72-C9AF8B34AE3B}" presName="Accent2" presStyleCnt="0"/>
      <dgm:spPr/>
    </dgm:pt>
    <dgm:pt modelId="{B4E4E6B7-9841-4136-A39C-87F0EB1BD9D4}" type="pres">
      <dgm:prSet presAssocID="{50516C1D-996D-4268-9D72-C9AF8B34AE3B}" presName="Accent" presStyleLbl="bgShp" presStyleIdx="1" presStyleCnt="6"/>
      <dgm:spPr>
        <a:xfrm>
          <a:off x="2593944" y="816979"/>
          <a:ext cx="759180" cy="654134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n-GB"/>
        </a:p>
      </dgm:t>
    </dgm:pt>
    <dgm:pt modelId="{BBD7F341-5F81-4E44-A8FB-9B92D12CFE5E}" type="pres">
      <dgm:prSet presAssocID="{50516C1D-996D-4268-9D72-C9AF8B34AE3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38DCBE-07B1-4A4E-B4BB-786FAAB098C2}" type="pres">
      <dgm:prSet presAssocID="{E74FBCA1-FCC0-4DE3-9DA7-55E58D7BA632}" presName="Accent3" presStyleCnt="0"/>
      <dgm:spPr/>
    </dgm:pt>
    <dgm:pt modelId="{05644352-F2BD-4A0D-B76F-D95A1341E521}" type="pres">
      <dgm:prSet presAssocID="{E74FBCA1-FCC0-4DE3-9DA7-55E58D7BA632}" presName="Accent" presStyleLbl="bgShp" presStyleIdx="2" presStyleCnt="6"/>
      <dgm:spPr>
        <a:xfrm>
          <a:off x="3479966" y="2039861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8B68E6BD-2783-4AB8-8CA7-1EAA29788EA2}" type="pres">
      <dgm:prSet presAssocID="{E74FBCA1-FCC0-4DE3-9DA7-55E58D7BA63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F78F00-B2CE-406E-9FDB-7E8549736444}" type="pres">
      <dgm:prSet presAssocID="{4DAAD0F7-B2AE-4A9E-BFD4-B83B7BD73679}" presName="Accent4" presStyleCnt="0"/>
      <dgm:spPr/>
    </dgm:pt>
    <dgm:pt modelId="{78AAFE2B-730A-4EA8-9C4D-A2049AEB557F}" type="pres">
      <dgm:prSet presAssocID="{4DAAD0F7-B2AE-4A9E-BFD4-B83B7BD73679}" presName="Accent" presStyleLbl="bgShp" presStyleIdx="3" presStyleCnt="6"/>
      <dgm:spPr>
        <a:xfrm>
          <a:off x="2864478" y="3420266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BF9EDD48-C071-46D5-8AC3-07B29E743B7D}" type="pres">
      <dgm:prSet presAssocID="{4DAAD0F7-B2AE-4A9E-BFD4-B83B7BD7367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8BE1BD-4FAF-4884-A33A-43F94DAF951D}" type="pres">
      <dgm:prSet presAssocID="{053A0B63-803F-4709-8CBC-892787752492}" presName="Accent5" presStyleCnt="0"/>
      <dgm:spPr/>
    </dgm:pt>
    <dgm:pt modelId="{1D4D1A65-7834-43D5-969E-5B0314F13237}" type="pres">
      <dgm:prSet presAssocID="{053A0B63-803F-4709-8CBC-892787752492}" presName="Accent" presStyleLbl="bgShp" presStyleIdx="4" presStyleCnt="6"/>
      <dgm:spPr>
        <a:xfrm>
          <a:off x="1337692" y="3563557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9883651D-9DCB-4521-9DDC-164DED8AFAE4}" type="pres">
      <dgm:prSet presAssocID="{053A0B63-803F-4709-8CBC-89278775249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240B8-208D-43BB-980A-D7F8EAEBD60B}" type="pres">
      <dgm:prSet presAssocID="{F349A809-BF63-4963-BEE8-B20E1C11B3A9}" presName="Accent6" presStyleCnt="0"/>
      <dgm:spPr/>
    </dgm:pt>
    <dgm:pt modelId="{8F66EF2D-D5D0-45AC-AE8C-F0CF4DB0DDEA}" type="pres">
      <dgm:prSet presAssocID="{F349A809-BF63-4963-BEE8-B20E1C11B3A9}" presName="Accent" presStyleLbl="bgShp" presStyleIdx="5" presStyleCnt="6"/>
      <dgm:spPr>
        <a:xfrm>
          <a:off x="437160" y="2341165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6E912045-AD1D-4E2A-B4D7-8BADD410480F}" type="pres">
      <dgm:prSet presAssocID="{F349A809-BF63-4963-BEE8-B20E1C11B3A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A204A5-17B9-43E8-9B61-F40DE17C37DF}" type="presOf" srcId="{25EC1440-6478-4815-B4D0-8DFEE5829771}" destId="{6CF3B550-9BC8-4708-BC05-BA2D96D82C53}" srcOrd="0" destOrd="0" presId="urn:microsoft.com/office/officeart/2011/layout/HexagonRadial"/>
    <dgm:cxn modelId="{DE22D1AC-389B-4D5C-B456-0C355F732618}" type="presOf" srcId="{F349A809-BF63-4963-BEE8-B20E1C11B3A9}" destId="{6E912045-AD1D-4E2A-B4D7-8BADD410480F}" srcOrd="0" destOrd="0" presId="urn:microsoft.com/office/officeart/2011/layout/HexagonRadial"/>
    <dgm:cxn modelId="{BB45E736-147E-49CB-880C-424B8619F016}" type="presOf" srcId="{053A0B63-803F-4709-8CBC-892787752492}" destId="{9883651D-9DCB-4521-9DDC-164DED8AFAE4}" srcOrd="0" destOrd="0" presId="urn:microsoft.com/office/officeart/2011/layout/HexagonRadial"/>
    <dgm:cxn modelId="{40259369-D036-4880-8F3F-43B6AA908043}" srcId="{C6E0CC93-1034-423A-9C78-02B0976A1001}" destId="{4DAAD0F7-B2AE-4A9E-BFD4-B83B7BD73679}" srcOrd="3" destOrd="0" parTransId="{BF4CD0C0-4171-44E7-ABD0-337D36CCDC4C}" sibTransId="{0AA57AEE-7653-4482-835A-A7FE9AC4C9F5}"/>
    <dgm:cxn modelId="{50EDCC43-302B-4423-B786-5C9EE998EE62}" srcId="{C6E0CC93-1034-423A-9C78-02B0976A1001}" destId="{F349A809-BF63-4963-BEE8-B20E1C11B3A9}" srcOrd="5" destOrd="0" parTransId="{630F05A1-D918-4DA6-A423-05846774F2B9}" sibTransId="{9B1DA601-40D6-43A6-95E7-BF6AE4994077}"/>
    <dgm:cxn modelId="{E85AA3CA-658B-4B53-9EAA-7D1E68AF643A}" srcId="{C6E0CC93-1034-423A-9C78-02B0976A1001}" destId="{50516C1D-996D-4268-9D72-C9AF8B34AE3B}" srcOrd="1" destOrd="0" parTransId="{FA931893-DEA2-44CB-9452-4D9B57235B60}" sibTransId="{F4737CE7-4A9B-47BE-8D30-58CD4D6CADC4}"/>
    <dgm:cxn modelId="{491024DE-F75A-43FD-BE39-259B8B6A0332}" type="presOf" srcId="{FF989470-9C43-4B36-AA05-1A7B28B5C9C2}" destId="{8468D04C-B9BD-4090-AF93-F81E6F8E3CFD}" srcOrd="0" destOrd="0" presId="urn:microsoft.com/office/officeart/2011/layout/HexagonRadial"/>
    <dgm:cxn modelId="{A8579A24-7233-4DEE-9B5F-EA6B0FA10405}" srcId="{C6E0CC93-1034-423A-9C78-02B0976A1001}" destId="{053A0B63-803F-4709-8CBC-892787752492}" srcOrd="4" destOrd="0" parTransId="{4A951C74-894C-4840-BACA-18BE15C469E7}" sibTransId="{9DC3B579-EFC9-4EA4-B981-44A58B4ADBAF}"/>
    <dgm:cxn modelId="{C3172C76-CB62-42AB-BB5F-EB3069157614}" srcId="{FF989470-9C43-4B36-AA05-1A7B28B5C9C2}" destId="{C6E0CC93-1034-423A-9C78-02B0976A1001}" srcOrd="0" destOrd="0" parTransId="{0F38F32E-3CD2-4339-B30F-39D6F6DB6134}" sibTransId="{290CC1C6-0C97-4784-97CC-E9E6DA6B2E1E}"/>
    <dgm:cxn modelId="{46676246-5521-43CD-A3E5-2A7754AF5350}" srcId="{C6E0CC93-1034-423A-9C78-02B0976A1001}" destId="{E74FBCA1-FCC0-4DE3-9DA7-55E58D7BA632}" srcOrd="2" destOrd="0" parTransId="{D696B619-8CDA-4B61-BABF-69C5FC9EA7EF}" sibTransId="{080BD90A-80AE-425A-8580-46641BAE00D3}"/>
    <dgm:cxn modelId="{F7962693-9AA3-49E1-8837-48DA6D275B35}" type="presOf" srcId="{50516C1D-996D-4268-9D72-C9AF8B34AE3B}" destId="{BBD7F341-5F81-4E44-A8FB-9B92D12CFE5E}" srcOrd="0" destOrd="0" presId="urn:microsoft.com/office/officeart/2011/layout/HexagonRadial"/>
    <dgm:cxn modelId="{4D9A34B3-C5DD-4F9B-A7D6-7B425826B952}" srcId="{C6E0CC93-1034-423A-9C78-02B0976A1001}" destId="{25EC1440-6478-4815-B4D0-8DFEE5829771}" srcOrd="0" destOrd="0" parTransId="{EF568D05-2626-4E07-BAC3-3FBB36B65EB9}" sibTransId="{2305A985-03AE-4D7B-843F-013402D4CBB5}"/>
    <dgm:cxn modelId="{F096DEFB-FB14-4B6D-A677-BA49F7D0247F}" type="presOf" srcId="{4DAAD0F7-B2AE-4A9E-BFD4-B83B7BD73679}" destId="{BF9EDD48-C071-46D5-8AC3-07B29E743B7D}" srcOrd="0" destOrd="0" presId="urn:microsoft.com/office/officeart/2011/layout/HexagonRadial"/>
    <dgm:cxn modelId="{740F91A1-79E0-46F1-90A6-B3E824E11E81}" type="presOf" srcId="{E74FBCA1-FCC0-4DE3-9DA7-55E58D7BA632}" destId="{8B68E6BD-2783-4AB8-8CA7-1EAA29788EA2}" srcOrd="0" destOrd="0" presId="urn:microsoft.com/office/officeart/2011/layout/HexagonRadial"/>
    <dgm:cxn modelId="{D1513DB3-9C5F-4001-910D-7D952407E921}" type="presOf" srcId="{C6E0CC93-1034-423A-9C78-02B0976A1001}" destId="{D093973F-D63E-4840-A6EE-298E2E1B9B9B}" srcOrd="0" destOrd="0" presId="urn:microsoft.com/office/officeart/2011/layout/HexagonRadial"/>
    <dgm:cxn modelId="{A9FF5CA8-7067-4900-89C8-1C7D97212C48}" type="presParOf" srcId="{8468D04C-B9BD-4090-AF93-F81E6F8E3CFD}" destId="{D093973F-D63E-4840-A6EE-298E2E1B9B9B}" srcOrd="0" destOrd="0" presId="urn:microsoft.com/office/officeart/2011/layout/HexagonRadial"/>
    <dgm:cxn modelId="{FED6F89B-C5E7-4CDA-BB50-3CB47B4D6760}" type="presParOf" srcId="{8468D04C-B9BD-4090-AF93-F81E6F8E3CFD}" destId="{9966BE30-F9F0-4864-B65D-8700B1999FDF}" srcOrd="1" destOrd="0" presId="urn:microsoft.com/office/officeart/2011/layout/HexagonRadial"/>
    <dgm:cxn modelId="{760C7FC0-7C3F-4821-A3E8-D68BED10D899}" type="presParOf" srcId="{9966BE30-F9F0-4864-B65D-8700B1999FDF}" destId="{311B5866-883C-45DE-A2BF-919066F1EA9F}" srcOrd="0" destOrd="0" presId="urn:microsoft.com/office/officeart/2011/layout/HexagonRadial"/>
    <dgm:cxn modelId="{C05E31DF-4262-477C-B5AF-01CA8154166D}" type="presParOf" srcId="{8468D04C-B9BD-4090-AF93-F81E6F8E3CFD}" destId="{6CF3B550-9BC8-4708-BC05-BA2D96D82C53}" srcOrd="2" destOrd="0" presId="urn:microsoft.com/office/officeart/2011/layout/HexagonRadial"/>
    <dgm:cxn modelId="{7CC8FB9E-80A0-40B2-86D6-23882248A6A8}" type="presParOf" srcId="{8468D04C-B9BD-4090-AF93-F81E6F8E3CFD}" destId="{B36FF7B4-6D0C-492A-851E-60BFA7156DD7}" srcOrd="3" destOrd="0" presId="urn:microsoft.com/office/officeart/2011/layout/HexagonRadial"/>
    <dgm:cxn modelId="{1EE2EDEF-BEC6-4218-826A-D5F0D1EE42AE}" type="presParOf" srcId="{B36FF7B4-6D0C-492A-851E-60BFA7156DD7}" destId="{B4E4E6B7-9841-4136-A39C-87F0EB1BD9D4}" srcOrd="0" destOrd="0" presId="urn:microsoft.com/office/officeart/2011/layout/HexagonRadial"/>
    <dgm:cxn modelId="{D16CE52A-AEF3-457D-8915-4679F0C19FC6}" type="presParOf" srcId="{8468D04C-B9BD-4090-AF93-F81E6F8E3CFD}" destId="{BBD7F341-5F81-4E44-A8FB-9B92D12CFE5E}" srcOrd="4" destOrd="0" presId="urn:microsoft.com/office/officeart/2011/layout/HexagonRadial"/>
    <dgm:cxn modelId="{A37821B4-9981-4376-A180-1DECFD30D5A6}" type="presParOf" srcId="{8468D04C-B9BD-4090-AF93-F81E6F8E3CFD}" destId="{0738DCBE-07B1-4A4E-B4BB-786FAAB098C2}" srcOrd="5" destOrd="0" presId="urn:microsoft.com/office/officeart/2011/layout/HexagonRadial"/>
    <dgm:cxn modelId="{58C7264E-BCF8-4BD9-A542-465907FD864F}" type="presParOf" srcId="{0738DCBE-07B1-4A4E-B4BB-786FAAB098C2}" destId="{05644352-F2BD-4A0D-B76F-D95A1341E521}" srcOrd="0" destOrd="0" presId="urn:microsoft.com/office/officeart/2011/layout/HexagonRadial"/>
    <dgm:cxn modelId="{2C5206B1-4FF7-4CAA-8D15-318E5D21A7FE}" type="presParOf" srcId="{8468D04C-B9BD-4090-AF93-F81E6F8E3CFD}" destId="{8B68E6BD-2783-4AB8-8CA7-1EAA29788EA2}" srcOrd="6" destOrd="0" presId="urn:microsoft.com/office/officeart/2011/layout/HexagonRadial"/>
    <dgm:cxn modelId="{D0E40D1D-5CC7-4589-90CA-A274D249CBE7}" type="presParOf" srcId="{8468D04C-B9BD-4090-AF93-F81E6F8E3CFD}" destId="{F7F78F00-B2CE-406E-9FDB-7E8549736444}" srcOrd="7" destOrd="0" presId="urn:microsoft.com/office/officeart/2011/layout/HexagonRadial"/>
    <dgm:cxn modelId="{D2877F68-90ED-413A-93EB-9E858F9D6F5E}" type="presParOf" srcId="{F7F78F00-B2CE-406E-9FDB-7E8549736444}" destId="{78AAFE2B-730A-4EA8-9C4D-A2049AEB557F}" srcOrd="0" destOrd="0" presId="urn:microsoft.com/office/officeart/2011/layout/HexagonRadial"/>
    <dgm:cxn modelId="{F93CB4CF-75A0-49CB-8C67-3F26984D28B1}" type="presParOf" srcId="{8468D04C-B9BD-4090-AF93-F81E6F8E3CFD}" destId="{BF9EDD48-C071-46D5-8AC3-07B29E743B7D}" srcOrd="8" destOrd="0" presId="urn:microsoft.com/office/officeart/2011/layout/HexagonRadial"/>
    <dgm:cxn modelId="{F2DEDA47-B60A-4A97-B49F-548A29AAAF82}" type="presParOf" srcId="{8468D04C-B9BD-4090-AF93-F81E6F8E3CFD}" destId="{438BE1BD-4FAF-4884-A33A-43F94DAF951D}" srcOrd="9" destOrd="0" presId="urn:microsoft.com/office/officeart/2011/layout/HexagonRadial"/>
    <dgm:cxn modelId="{0D3C3C39-E66E-43DB-94C5-DDF2A143433E}" type="presParOf" srcId="{438BE1BD-4FAF-4884-A33A-43F94DAF951D}" destId="{1D4D1A65-7834-43D5-969E-5B0314F13237}" srcOrd="0" destOrd="0" presId="urn:microsoft.com/office/officeart/2011/layout/HexagonRadial"/>
    <dgm:cxn modelId="{54947F35-5EEB-45C8-BAF9-092B209DC3E0}" type="presParOf" srcId="{8468D04C-B9BD-4090-AF93-F81E6F8E3CFD}" destId="{9883651D-9DCB-4521-9DDC-164DED8AFAE4}" srcOrd="10" destOrd="0" presId="urn:microsoft.com/office/officeart/2011/layout/HexagonRadial"/>
    <dgm:cxn modelId="{53A012CC-BD7F-40BD-A798-7FD9EFD4D4B1}" type="presParOf" srcId="{8468D04C-B9BD-4090-AF93-F81E6F8E3CFD}" destId="{E69240B8-208D-43BB-980A-D7F8EAEBD60B}" srcOrd="11" destOrd="0" presId="urn:microsoft.com/office/officeart/2011/layout/HexagonRadial"/>
    <dgm:cxn modelId="{4192C287-D7BA-4FE9-8326-5D574FCFC609}" type="presParOf" srcId="{E69240B8-208D-43BB-980A-D7F8EAEBD60B}" destId="{8F66EF2D-D5D0-45AC-AE8C-F0CF4DB0DDEA}" srcOrd="0" destOrd="0" presId="urn:microsoft.com/office/officeart/2011/layout/HexagonRadial"/>
    <dgm:cxn modelId="{227D1B14-DDA9-4232-89E0-25D2224E2706}" type="presParOf" srcId="{8468D04C-B9BD-4090-AF93-F81E6F8E3CFD}" destId="{6E912045-AD1D-4E2A-B4D7-8BADD410480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8A6D8-6C2E-4CF7-B5B6-68C6CB255F8F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49B8FA5-5B58-4FD3-96AA-ECBAF31DA02F}">
      <dgm:prSet phldrT="[Text]"/>
      <dgm:spPr>
        <a:xfrm>
          <a:off x="648074" y="1099936"/>
          <a:ext cx="7272803" cy="733291"/>
        </a:xfrm>
        <a:prstGeom prst="roundRect">
          <a:avLst/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Focus: </a:t>
          </a:r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Early diagnosis &amp; management to prevent further illness  &amp; death                          </a:t>
          </a:r>
          <a:r>
            <a:rPr lang="en-GB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Multi-disciplinary partnership: </a:t>
          </a:r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instrumental to introducing &amp; promoting  coordination &amp; integration of COPD care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E8FADAD-2991-4A3A-9C22-53066F766AD1}" type="parTrans" cxnId="{E23440E8-EDF7-4F78-837C-E324E0E4F643}">
      <dgm:prSet/>
      <dgm:spPr/>
      <dgm:t>
        <a:bodyPr/>
        <a:lstStyle/>
        <a:p>
          <a:endParaRPr lang="en-GB"/>
        </a:p>
      </dgm:t>
    </dgm:pt>
    <dgm:pt modelId="{7BD67134-EDF7-46AE-9C7F-C89EB0C921C2}" type="sibTrans" cxnId="{E23440E8-EDF7-4F78-837C-E324E0E4F643}">
      <dgm:prSet/>
      <dgm:spPr/>
      <dgm:t>
        <a:bodyPr/>
        <a:lstStyle/>
        <a:p>
          <a:endParaRPr lang="en-GB"/>
        </a:p>
      </dgm:t>
    </dgm:pt>
    <dgm:pt modelId="{A5CF92F6-9BEA-45C3-A7EB-3E59EDB72039}">
      <dgm:prSet phldrT="[Text]"/>
      <dgm:spPr>
        <a:xfrm rot="16200000">
          <a:off x="1408947" y="-1408947"/>
          <a:ext cx="1466582" cy="4284476"/>
        </a:xfrm>
        <a:prstGeom prst="round1Rect">
          <a:avLst/>
        </a:prstGeom>
        <a:solidFill>
          <a:srgbClr val="A00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Integrated respiratory consultant across  secondary &amp; primary care</a:t>
          </a:r>
        </a:p>
        <a:p>
          <a:r>
            <a:rPr lang="en-GB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Clinical leadership &amp; support 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EC5D48F8-BFE7-4EF3-8511-E4DAB03EF584}" type="parTrans" cxnId="{4DA5B915-733D-4CDB-9B58-37EC6D63F0FC}">
      <dgm:prSet/>
      <dgm:spPr/>
      <dgm:t>
        <a:bodyPr/>
        <a:lstStyle/>
        <a:p>
          <a:endParaRPr lang="en-GB"/>
        </a:p>
      </dgm:t>
    </dgm:pt>
    <dgm:pt modelId="{A2B755B0-55BD-4681-90B8-C91234797DFA}" type="sibTrans" cxnId="{4DA5B915-733D-4CDB-9B58-37EC6D63F0FC}">
      <dgm:prSet/>
      <dgm:spPr/>
      <dgm:t>
        <a:bodyPr/>
        <a:lstStyle/>
        <a:p>
          <a:endParaRPr lang="en-GB"/>
        </a:p>
      </dgm:t>
    </dgm:pt>
    <dgm:pt modelId="{52E7E4EC-1A9B-43E5-A186-E7DBFBC6BE4C}">
      <dgm:prSet phldrT="[Text]"/>
      <dgm:spPr>
        <a:xfrm>
          <a:off x="4284476" y="0"/>
          <a:ext cx="4284476" cy="1466582"/>
        </a:xfrm>
        <a:prstGeom prst="round1Rect">
          <a:avLst/>
        </a:prstGeom>
        <a:solidFill>
          <a:srgbClr val="A00054">
            <a:hueOff val="-4610489"/>
            <a:satOff val="-9822"/>
            <a:lumOff val="418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Incentivised GPs to proactively identify, diagnose &amp; manage</a:t>
          </a:r>
          <a:r>
            <a:rPr lang="en-GB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r>
            <a:rPr lang="en-GB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Supportive self-management 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C11D200-5654-47C2-B883-4C110104AAFF}" type="parTrans" cxnId="{A06BA7F2-E43F-43C4-B00C-61A0B9DAFD44}">
      <dgm:prSet/>
      <dgm:spPr/>
      <dgm:t>
        <a:bodyPr/>
        <a:lstStyle/>
        <a:p>
          <a:endParaRPr lang="en-GB"/>
        </a:p>
      </dgm:t>
    </dgm:pt>
    <dgm:pt modelId="{D9D65C69-D27A-43B0-872A-7D865F93E903}" type="sibTrans" cxnId="{A06BA7F2-E43F-43C4-B00C-61A0B9DAFD44}">
      <dgm:prSet/>
      <dgm:spPr/>
      <dgm:t>
        <a:bodyPr/>
        <a:lstStyle/>
        <a:p>
          <a:endParaRPr lang="en-GB"/>
        </a:p>
      </dgm:t>
    </dgm:pt>
    <dgm:pt modelId="{C34FC568-0369-469D-BAC3-46D483E95FB7}">
      <dgm:prSet phldrT="[Text]"/>
      <dgm:spPr>
        <a:xfrm rot="10800000">
          <a:off x="0" y="1466582"/>
          <a:ext cx="4284476" cy="1466582"/>
        </a:xfrm>
        <a:prstGeom prst="round1Rect">
          <a:avLst/>
        </a:prstGeom>
        <a:solidFill>
          <a:srgbClr val="A00054">
            <a:hueOff val="-9220977"/>
            <a:satOff val="-19644"/>
            <a:lumOff val="836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Emphasis on self-care &amp; lifestyle</a:t>
          </a:r>
          <a:r>
            <a:rPr lang="en-GB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r>
            <a:rPr lang="en-GB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Focus on community assets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4E6B252-B2FB-4019-AC70-6470C0C1F430}" type="parTrans" cxnId="{AE10B280-0A05-4C73-9EB3-3B38B67B2157}">
      <dgm:prSet/>
      <dgm:spPr/>
      <dgm:t>
        <a:bodyPr/>
        <a:lstStyle/>
        <a:p>
          <a:endParaRPr lang="en-GB"/>
        </a:p>
      </dgm:t>
    </dgm:pt>
    <dgm:pt modelId="{99FF30C7-1103-4A85-B1BF-263A60CEEA25}" type="sibTrans" cxnId="{AE10B280-0A05-4C73-9EB3-3B38B67B2157}">
      <dgm:prSet/>
      <dgm:spPr/>
      <dgm:t>
        <a:bodyPr/>
        <a:lstStyle/>
        <a:p>
          <a:endParaRPr lang="en-GB"/>
        </a:p>
      </dgm:t>
    </dgm:pt>
    <dgm:pt modelId="{AEAA8893-853C-4174-86B6-E108287B78E5}">
      <dgm:prSet phldrT="[Text]"/>
      <dgm:spPr>
        <a:xfrm rot="5400000">
          <a:off x="5693423" y="57635"/>
          <a:ext cx="1466582" cy="4284476"/>
        </a:xfrm>
        <a:prstGeom prst="round1Rect">
          <a:avLst/>
        </a:prstGeom>
        <a:solidFill>
          <a:srgbClr val="A00054">
            <a:hueOff val="-13831465"/>
            <a:satOff val="-29466"/>
            <a:lumOff val="125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Education in primary care</a:t>
          </a:r>
        </a:p>
        <a:p>
          <a:r>
            <a:rPr lang="en-GB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Skill-building, networks &amp; clinical champions</a:t>
          </a:r>
        </a:p>
      </dgm:t>
    </dgm:pt>
    <dgm:pt modelId="{59ADDC73-F4EE-4E30-B91E-8481A1E25383}" type="parTrans" cxnId="{C414C993-198D-4A93-82A1-F9BBAEE03E43}">
      <dgm:prSet/>
      <dgm:spPr/>
      <dgm:t>
        <a:bodyPr/>
        <a:lstStyle/>
        <a:p>
          <a:endParaRPr lang="en-GB"/>
        </a:p>
      </dgm:t>
    </dgm:pt>
    <dgm:pt modelId="{F3812E18-DC8A-4AA3-8E16-146C10D25015}" type="sibTrans" cxnId="{C414C993-198D-4A93-82A1-F9BBAEE03E43}">
      <dgm:prSet/>
      <dgm:spPr/>
      <dgm:t>
        <a:bodyPr/>
        <a:lstStyle/>
        <a:p>
          <a:endParaRPr lang="en-GB"/>
        </a:p>
      </dgm:t>
    </dgm:pt>
    <dgm:pt modelId="{52968DB1-1EFF-4969-878E-9445D8D801F0}" type="pres">
      <dgm:prSet presAssocID="{9098A6D8-6C2E-4CF7-B5B6-68C6CB255F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D443CB-B552-492D-B811-BBD779010459}" type="pres">
      <dgm:prSet presAssocID="{9098A6D8-6C2E-4CF7-B5B6-68C6CB255F8F}" presName="matrix" presStyleCnt="0"/>
      <dgm:spPr/>
    </dgm:pt>
    <dgm:pt modelId="{11EC712B-148A-44BA-9645-367F37793F00}" type="pres">
      <dgm:prSet presAssocID="{9098A6D8-6C2E-4CF7-B5B6-68C6CB255F8F}" presName="tile1" presStyleLbl="node1" presStyleIdx="0" presStyleCnt="4"/>
      <dgm:spPr/>
      <dgm:t>
        <a:bodyPr/>
        <a:lstStyle/>
        <a:p>
          <a:endParaRPr lang="en-GB"/>
        </a:p>
      </dgm:t>
    </dgm:pt>
    <dgm:pt modelId="{4A8F8E29-4483-4EC4-9515-33A12B3A6733}" type="pres">
      <dgm:prSet presAssocID="{9098A6D8-6C2E-4CF7-B5B6-68C6CB255F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D6E21-E90E-4994-B2F5-C56381C0D28A}" type="pres">
      <dgm:prSet presAssocID="{9098A6D8-6C2E-4CF7-B5B6-68C6CB255F8F}" presName="tile2" presStyleLbl="node1" presStyleIdx="1" presStyleCnt="4"/>
      <dgm:spPr/>
      <dgm:t>
        <a:bodyPr/>
        <a:lstStyle/>
        <a:p>
          <a:endParaRPr lang="en-GB"/>
        </a:p>
      </dgm:t>
    </dgm:pt>
    <dgm:pt modelId="{958BE480-8164-493D-B735-986A8A31DEB1}" type="pres">
      <dgm:prSet presAssocID="{9098A6D8-6C2E-4CF7-B5B6-68C6CB255F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08D2A0-C196-4D20-A62A-A74476B9347D}" type="pres">
      <dgm:prSet presAssocID="{9098A6D8-6C2E-4CF7-B5B6-68C6CB255F8F}" presName="tile3" presStyleLbl="node1" presStyleIdx="2" presStyleCnt="4"/>
      <dgm:spPr/>
      <dgm:t>
        <a:bodyPr/>
        <a:lstStyle/>
        <a:p>
          <a:endParaRPr lang="en-GB"/>
        </a:p>
      </dgm:t>
    </dgm:pt>
    <dgm:pt modelId="{49E5FE57-B923-427C-881F-CA6A07F5C50E}" type="pres">
      <dgm:prSet presAssocID="{9098A6D8-6C2E-4CF7-B5B6-68C6CB255F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95293D-ED8E-4E8C-840C-B7432B1301D1}" type="pres">
      <dgm:prSet presAssocID="{9098A6D8-6C2E-4CF7-B5B6-68C6CB255F8F}" presName="tile4" presStyleLbl="node1" presStyleIdx="3" presStyleCnt="4"/>
      <dgm:spPr/>
      <dgm:t>
        <a:bodyPr/>
        <a:lstStyle/>
        <a:p>
          <a:endParaRPr lang="en-GB"/>
        </a:p>
      </dgm:t>
    </dgm:pt>
    <dgm:pt modelId="{E076AA30-1550-46CF-9A50-1EA38B266222}" type="pres">
      <dgm:prSet presAssocID="{9098A6D8-6C2E-4CF7-B5B6-68C6CB255F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D7293-53DD-43C4-8C06-1CBAA928492F}" type="pres">
      <dgm:prSet presAssocID="{9098A6D8-6C2E-4CF7-B5B6-68C6CB255F8F}" presName="centerTile" presStyleLbl="fgShp" presStyleIdx="0" presStyleCnt="1" custScaleX="28291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06BA7F2-E43F-43C4-B00C-61A0B9DAFD44}" srcId="{A49B8FA5-5B58-4FD3-96AA-ECBAF31DA02F}" destId="{52E7E4EC-1A9B-43E5-A186-E7DBFBC6BE4C}" srcOrd="1" destOrd="0" parTransId="{AC11D200-5654-47C2-B883-4C110104AAFF}" sibTransId="{D9D65C69-D27A-43B0-872A-7D865F93E903}"/>
    <dgm:cxn modelId="{EBAEE710-C728-4ADA-A14C-DDFA9A3E8ED7}" type="presOf" srcId="{C34FC568-0369-469D-BAC3-46D483E95FB7}" destId="{49E5FE57-B923-427C-881F-CA6A07F5C50E}" srcOrd="1" destOrd="0" presId="urn:microsoft.com/office/officeart/2005/8/layout/matrix1"/>
    <dgm:cxn modelId="{B4354EE5-55BA-4EF5-9F00-DC0232B28391}" type="presOf" srcId="{AEAA8893-853C-4174-86B6-E108287B78E5}" destId="{7995293D-ED8E-4E8C-840C-B7432B1301D1}" srcOrd="0" destOrd="0" presId="urn:microsoft.com/office/officeart/2005/8/layout/matrix1"/>
    <dgm:cxn modelId="{E23440E8-EDF7-4F78-837C-E324E0E4F643}" srcId="{9098A6D8-6C2E-4CF7-B5B6-68C6CB255F8F}" destId="{A49B8FA5-5B58-4FD3-96AA-ECBAF31DA02F}" srcOrd="0" destOrd="0" parTransId="{4E8FADAD-2991-4A3A-9C22-53066F766AD1}" sibTransId="{7BD67134-EDF7-46AE-9C7F-C89EB0C921C2}"/>
    <dgm:cxn modelId="{A310CB42-2D6A-4534-BA8B-492A6ACE4C33}" type="presOf" srcId="{52E7E4EC-1A9B-43E5-A186-E7DBFBC6BE4C}" destId="{7D5D6E21-E90E-4994-B2F5-C56381C0D28A}" srcOrd="0" destOrd="0" presId="urn:microsoft.com/office/officeart/2005/8/layout/matrix1"/>
    <dgm:cxn modelId="{805ABCF2-4BF5-4C12-BBD7-3D4977C0D259}" type="presOf" srcId="{C34FC568-0369-469D-BAC3-46D483E95FB7}" destId="{6908D2A0-C196-4D20-A62A-A74476B9347D}" srcOrd="0" destOrd="0" presId="urn:microsoft.com/office/officeart/2005/8/layout/matrix1"/>
    <dgm:cxn modelId="{0179FFE1-F97E-467D-B231-0767B3961D13}" type="presOf" srcId="{A5CF92F6-9BEA-45C3-A7EB-3E59EDB72039}" destId="{4A8F8E29-4483-4EC4-9515-33A12B3A6733}" srcOrd="1" destOrd="0" presId="urn:microsoft.com/office/officeart/2005/8/layout/matrix1"/>
    <dgm:cxn modelId="{C414C993-198D-4A93-82A1-F9BBAEE03E43}" srcId="{A49B8FA5-5B58-4FD3-96AA-ECBAF31DA02F}" destId="{AEAA8893-853C-4174-86B6-E108287B78E5}" srcOrd="3" destOrd="0" parTransId="{59ADDC73-F4EE-4E30-B91E-8481A1E25383}" sibTransId="{F3812E18-DC8A-4AA3-8E16-146C10D25015}"/>
    <dgm:cxn modelId="{4CE17BE9-0F5C-4E8D-A02F-91CE57A2E45E}" type="presOf" srcId="{A5CF92F6-9BEA-45C3-A7EB-3E59EDB72039}" destId="{11EC712B-148A-44BA-9645-367F37793F00}" srcOrd="0" destOrd="0" presId="urn:microsoft.com/office/officeart/2005/8/layout/matrix1"/>
    <dgm:cxn modelId="{150E3AD0-CF80-4E1A-8D3C-A14C26A35290}" type="presOf" srcId="{9098A6D8-6C2E-4CF7-B5B6-68C6CB255F8F}" destId="{52968DB1-1EFF-4969-878E-9445D8D801F0}" srcOrd="0" destOrd="0" presId="urn:microsoft.com/office/officeart/2005/8/layout/matrix1"/>
    <dgm:cxn modelId="{4F68BC6C-6F9A-4741-A2CA-672F6C19A232}" type="presOf" srcId="{52E7E4EC-1A9B-43E5-A186-E7DBFBC6BE4C}" destId="{958BE480-8164-493D-B735-986A8A31DEB1}" srcOrd="1" destOrd="0" presId="urn:microsoft.com/office/officeart/2005/8/layout/matrix1"/>
    <dgm:cxn modelId="{213B0D82-0F54-4B67-902D-4A77164C6370}" type="presOf" srcId="{A49B8FA5-5B58-4FD3-96AA-ECBAF31DA02F}" destId="{254D7293-53DD-43C4-8C06-1CBAA928492F}" srcOrd="0" destOrd="0" presId="urn:microsoft.com/office/officeart/2005/8/layout/matrix1"/>
    <dgm:cxn modelId="{AE10B280-0A05-4C73-9EB3-3B38B67B2157}" srcId="{A49B8FA5-5B58-4FD3-96AA-ECBAF31DA02F}" destId="{C34FC568-0369-469D-BAC3-46D483E95FB7}" srcOrd="2" destOrd="0" parTransId="{F4E6B252-B2FB-4019-AC70-6470C0C1F430}" sibTransId="{99FF30C7-1103-4A85-B1BF-263A60CEEA25}"/>
    <dgm:cxn modelId="{F7EB1802-50E5-4618-B329-22C69A334DEB}" type="presOf" srcId="{AEAA8893-853C-4174-86B6-E108287B78E5}" destId="{E076AA30-1550-46CF-9A50-1EA38B266222}" srcOrd="1" destOrd="0" presId="urn:microsoft.com/office/officeart/2005/8/layout/matrix1"/>
    <dgm:cxn modelId="{4DA5B915-733D-4CDB-9B58-37EC6D63F0FC}" srcId="{A49B8FA5-5B58-4FD3-96AA-ECBAF31DA02F}" destId="{A5CF92F6-9BEA-45C3-A7EB-3E59EDB72039}" srcOrd="0" destOrd="0" parTransId="{EC5D48F8-BFE7-4EF3-8511-E4DAB03EF584}" sibTransId="{A2B755B0-55BD-4681-90B8-C91234797DFA}"/>
    <dgm:cxn modelId="{EEFE9EEB-8842-4D60-A219-43A0C1218A01}" type="presParOf" srcId="{52968DB1-1EFF-4969-878E-9445D8D801F0}" destId="{23D443CB-B552-492D-B811-BBD779010459}" srcOrd="0" destOrd="0" presId="urn:microsoft.com/office/officeart/2005/8/layout/matrix1"/>
    <dgm:cxn modelId="{0ACC1AB2-177A-47C2-A120-BBF413770BB0}" type="presParOf" srcId="{23D443CB-B552-492D-B811-BBD779010459}" destId="{11EC712B-148A-44BA-9645-367F37793F00}" srcOrd="0" destOrd="0" presId="urn:microsoft.com/office/officeart/2005/8/layout/matrix1"/>
    <dgm:cxn modelId="{EA620966-8378-4B99-850E-F69453423F04}" type="presParOf" srcId="{23D443CB-B552-492D-B811-BBD779010459}" destId="{4A8F8E29-4483-4EC4-9515-33A12B3A6733}" srcOrd="1" destOrd="0" presId="urn:microsoft.com/office/officeart/2005/8/layout/matrix1"/>
    <dgm:cxn modelId="{5FA39DEA-14C2-46CC-9901-7225F2D72B2F}" type="presParOf" srcId="{23D443CB-B552-492D-B811-BBD779010459}" destId="{7D5D6E21-E90E-4994-B2F5-C56381C0D28A}" srcOrd="2" destOrd="0" presId="urn:microsoft.com/office/officeart/2005/8/layout/matrix1"/>
    <dgm:cxn modelId="{BCE9D525-1F2D-4164-9909-DF4B7B7FD776}" type="presParOf" srcId="{23D443CB-B552-492D-B811-BBD779010459}" destId="{958BE480-8164-493D-B735-986A8A31DEB1}" srcOrd="3" destOrd="0" presId="urn:microsoft.com/office/officeart/2005/8/layout/matrix1"/>
    <dgm:cxn modelId="{2DE77717-C1E8-46D5-AB3E-34CF0E2F93F9}" type="presParOf" srcId="{23D443CB-B552-492D-B811-BBD779010459}" destId="{6908D2A0-C196-4D20-A62A-A74476B9347D}" srcOrd="4" destOrd="0" presId="urn:microsoft.com/office/officeart/2005/8/layout/matrix1"/>
    <dgm:cxn modelId="{9F1143F7-76E4-4900-82CB-942EE109301B}" type="presParOf" srcId="{23D443CB-B552-492D-B811-BBD779010459}" destId="{49E5FE57-B923-427C-881F-CA6A07F5C50E}" srcOrd="5" destOrd="0" presId="urn:microsoft.com/office/officeart/2005/8/layout/matrix1"/>
    <dgm:cxn modelId="{261EF6B9-7464-4986-AD86-73D74773E1B9}" type="presParOf" srcId="{23D443CB-B552-492D-B811-BBD779010459}" destId="{7995293D-ED8E-4E8C-840C-B7432B1301D1}" srcOrd="6" destOrd="0" presId="urn:microsoft.com/office/officeart/2005/8/layout/matrix1"/>
    <dgm:cxn modelId="{57213EC4-BE85-4051-AE7A-839A01174D37}" type="presParOf" srcId="{23D443CB-B552-492D-B811-BBD779010459}" destId="{E076AA30-1550-46CF-9A50-1EA38B266222}" srcOrd="7" destOrd="0" presId="urn:microsoft.com/office/officeart/2005/8/layout/matrix1"/>
    <dgm:cxn modelId="{857FA62C-6DB7-4056-BF0A-91992C1AF2D8}" type="presParOf" srcId="{52968DB1-1EFF-4969-878E-9445D8D801F0}" destId="{254D7293-53DD-43C4-8C06-1CBAA92849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3973F-D63E-4840-A6EE-298E2E1B9B9B}">
      <dsp:nvSpPr>
        <dsp:cNvPr id="0" name=""/>
        <dsp:cNvSpPr/>
      </dsp:nvSpPr>
      <dsp:spPr>
        <a:xfrm>
          <a:off x="1333948" y="1649736"/>
          <a:ext cx="2012155" cy="1740595"/>
        </a:xfrm>
        <a:prstGeom prst="hexagon">
          <a:avLst>
            <a:gd name="adj" fmla="val 28570"/>
            <a:gd name="vf" fmla="val 115470"/>
          </a:avLst>
        </a:prstGeom>
        <a:solidFill>
          <a:srgbClr val="0091C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‘Person Centred Co-ordinated Care: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The Islington Way’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667390" y="1938177"/>
        <a:ext cx="1345271" cy="1163713"/>
      </dsp:txXfrm>
    </dsp:sp>
    <dsp:sp modelId="{B4E4E6B7-9841-4136-A39C-87F0EB1BD9D4}">
      <dsp:nvSpPr>
        <dsp:cNvPr id="0" name=""/>
        <dsp:cNvSpPr/>
      </dsp:nvSpPr>
      <dsp:spPr>
        <a:xfrm>
          <a:off x="2593944" y="816979"/>
          <a:ext cx="759180" cy="654134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B550-9BC8-4708-BC05-BA2D96D82C53}">
      <dsp:nvSpPr>
        <dsp:cNvPr id="0" name=""/>
        <dsp:cNvSpPr/>
      </dsp:nvSpPr>
      <dsp:spPr>
        <a:xfrm>
          <a:off x="1519296" y="66662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Care planning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792562" y="303069"/>
        <a:ext cx="1102415" cy="953718"/>
      </dsp:txXfrm>
    </dsp:sp>
    <dsp:sp modelId="{05644352-F2BD-4A0D-B76F-D95A1341E521}">
      <dsp:nvSpPr>
        <dsp:cNvPr id="0" name=""/>
        <dsp:cNvSpPr/>
      </dsp:nvSpPr>
      <dsp:spPr>
        <a:xfrm>
          <a:off x="3479966" y="2039861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7F341-5F81-4E44-A8FB-9B92D12CFE5E}">
      <dsp:nvSpPr>
        <dsp:cNvPr id="0" name=""/>
        <dsp:cNvSpPr/>
      </dsp:nvSpPr>
      <dsp:spPr>
        <a:xfrm>
          <a:off x="3031572" y="944076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2766293"/>
            <a:satOff val="-5893"/>
            <a:lumOff val="251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Information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304838" y="1180483"/>
        <a:ext cx="1102415" cy="953718"/>
      </dsp:txXfrm>
    </dsp:sp>
    <dsp:sp modelId="{78AAFE2B-730A-4EA8-9C4D-A2049AEB557F}">
      <dsp:nvSpPr>
        <dsp:cNvPr id="0" name=""/>
        <dsp:cNvSpPr/>
      </dsp:nvSpPr>
      <dsp:spPr>
        <a:xfrm>
          <a:off x="2864478" y="3420266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8E6BD-2783-4AB8-8CA7-1EAA29788EA2}">
      <dsp:nvSpPr>
        <dsp:cNvPr id="0" name=""/>
        <dsp:cNvSpPr/>
      </dsp:nvSpPr>
      <dsp:spPr>
        <a:xfrm>
          <a:off x="3031572" y="2668969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5532586"/>
            <a:satOff val="-11786"/>
            <a:lumOff val="502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Communication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304838" y="2905376"/>
        <a:ext cx="1102415" cy="953718"/>
      </dsp:txXfrm>
    </dsp:sp>
    <dsp:sp modelId="{1D4D1A65-7834-43D5-969E-5B0314F13237}">
      <dsp:nvSpPr>
        <dsp:cNvPr id="0" name=""/>
        <dsp:cNvSpPr/>
      </dsp:nvSpPr>
      <dsp:spPr>
        <a:xfrm>
          <a:off x="1337692" y="3563557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EDD48-C071-46D5-8AC3-07B29E743B7D}">
      <dsp:nvSpPr>
        <dsp:cNvPr id="0" name=""/>
        <dsp:cNvSpPr/>
      </dsp:nvSpPr>
      <dsp:spPr>
        <a:xfrm>
          <a:off x="1519296" y="3547364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8298879"/>
            <a:satOff val="-17680"/>
            <a:lumOff val="75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Decision making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792562" y="3783771"/>
        <a:ext cx="1102415" cy="953718"/>
      </dsp:txXfrm>
    </dsp:sp>
    <dsp:sp modelId="{8F66EF2D-D5D0-45AC-AE8C-F0CF4DB0DDEA}">
      <dsp:nvSpPr>
        <dsp:cNvPr id="0" name=""/>
        <dsp:cNvSpPr/>
      </dsp:nvSpPr>
      <dsp:spPr>
        <a:xfrm>
          <a:off x="437160" y="2341165"/>
          <a:ext cx="759180" cy="654134"/>
        </a:xfrm>
        <a:prstGeom prst="hexagon">
          <a:avLst>
            <a:gd name="adj" fmla="val 28900"/>
            <a:gd name="vf" fmla="val 115470"/>
          </a:avLst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651D-9DCB-4521-9DDC-164DED8AFAE4}">
      <dsp:nvSpPr>
        <dsp:cNvPr id="0" name=""/>
        <dsp:cNvSpPr/>
      </dsp:nvSpPr>
      <dsp:spPr>
        <a:xfrm>
          <a:off x="0" y="2669950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11065172"/>
            <a:satOff val="-23573"/>
            <a:lumOff val="100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Transitions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73266" y="2906357"/>
        <a:ext cx="1102415" cy="953718"/>
      </dsp:txXfrm>
    </dsp:sp>
    <dsp:sp modelId="{6E912045-AD1D-4E2A-B4D7-8BADD410480F}">
      <dsp:nvSpPr>
        <dsp:cNvPr id="0" name=""/>
        <dsp:cNvSpPr/>
      </dsp:nvSpPr>
      <dsp:spPr>
        <a:xfrm>
          <a:off x="0" y="942113"/>
          <a:ext cx="1648947" cy="1426532"/>
        </a:xfrm>
        <a:prstGeom prst="hexagon">
          <a:avLst>
            <a:gd name="adj" fmla="val 28570"/>
            <a:gd name="vf" fmla="val 115470"/>
          </a:avLst>
        </a:prstGeom>
        <a:solidFill>
          <a:srgbClr val="A00054">
            <a:hueOff val="-13831465"/>
            <a:satOff val="-29466"/>
            <a:lumOff val="125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My goals / outcomes</a:t>
          </a:r>
          <a:endParaRPr lang="en-GB" sz="1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73266" y="1178520"/>
        <a:ext cx="1102415" cy="95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712B-148A-44BA-9645-367F37793F00}">
      <dsp:nvSpPr>
        <dsp:cNvPr id="0" name=""/>
        <dsp:cNvSpPr/>
      </dsp:nvSpPr>
      <dsp:spPr>
        <a:xfrm rot="16200000">
          <a:off x="1408947" y="-1408947"/>
          <a:ext cx="1466582" cy="4284476"/>
        </a:xfrm>
        <a:prstGeom prst="round1Rect">
          <a:avLst/>
        </a:prstGeom>
        <a:solidFill>
          <a:srgbClr val="A00054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Integrated respiratory consultant across  secondary &amp; primary care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Clinical leadership &amp; support </a:t>
          </a:r>
          <a:endParaRPr lang="en-GB" sz="14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5400000">
        <a:off x="-1" y="53695"/>
        <a:ext cx="4284476" cy="1046242"/>
      </dsp:txXfrm>
    </dsp:sp>
    <dsp:sp modelId="{7D5D6E21-E90E-4994-B2F5-C56381C0D28A}">
      <dsp:nvSpPr>
        <dsp:cNvPr id="0" name=""/>
        <dsp:cNvSpPr/>
      </dsp:nvSpPr>
      <dsp:spPr>
        <a:xfrm>
          <a:off x="4284476" y="0"/>
          <a:ext cx="4284476" cy="1466582"/>
        </a:xfrm>
        <a:prstGeom prst="round1Rect">
          <a:avLst/>
        </a:prstGeom>
        <a:solidFill>
          <a:srgbClr val="A00054">
            <a:hueOff val="-4610489"/>
            <a:satOff val="-9822"/>
            <a:lumOff val="418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Incentivised GPs to proactively identify, diagnose &amp; manage</a:t>
          </a:r>
          <a:r>
            <a:rPr lang="en-GB" sz="14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Supportive self-management </a:t>
          </a:r>
          <a:endParaRPr lang="en-GB" sz="14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284476" y="0"/>
        <a:ext cx="4230782" cy="1099936"/>
      </dsp:txXfrm>
    </dsp:sp>
    <dsp:sp modelId="{6908D2A0-C196-4D20-A62A-A74476B9347D}">
      <dsp:nvSpPr>
        <dsp:cNvPr id="0" name=""/>
        <dsp:cNvSpPr/>
      </dsp:nvSpPr>
      <dsp:spPr>
        <a:xfrm rot="10800000">
          <a:off x="0" y="1466582"/>
          <a:ext cx="4284476" cy="1466582"/>
        </a:xfrm>
        <a:prstGeom prst="round1Rect">
          <a:avLst/>
        </a:prstGeom>
        <a:solidFill>
          <a:srgbClr val="A00054">
            <a:hueOff val="-9220977"/>
            <a:satOff val="-19644"/>
            <a:lumOff val="836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Emphasis on self-care &amp; lifestyle</a:t>
          </a:r>
          <a:r>
            <a:rPr lang="en-GB" sz="14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Focus on community assets</a:t>
          </a:r>
          <a:endParaRPr lang="en-GB" sz="14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53694" y="1833227"/>
        <a:ext cx="4230782" cy="1099936"/>
      </dsp:txXfrm>
    </dsp:sp>
    <dsp:sp modelId="{7995293D-ED8E-4E8C-840C-B7432B1301D1}">
      <dsp:nvSpPr>
        <dsp:cNvPr id="0" name=""/>
        <dsp:cNvSpPr/>
      </dsp:nvSpPr>
      <dsp:spPr>
        <a:xfrm rot="5400000">
          <a:off x="5693423" y="57635"/>
          <a:ext cx="1466582" cy="4284476"/>
        </a:xfrm>
        <a:prstGeom prst="round1Rect">
          <a:avLst/>
        </a:prstGeom>
        <a:solidFill>
          <a:srgbClr val="A00054">
            <a:hueOff val="-13831465"/>
            <a:satOff val="-29466"/>
            <a:lumOff val="125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Education in primary care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Skill-building, networks &amp; clinical champions</a:t>
          </a:r>
        </a:p>
      </dsp:txBody>
      <dsp:txXfrm rot="-5400000">
        <a:off x="4284475" y="1833227"/>
        <a:ext cx="4284476" cy="1046242"/>
      </dsp:txXfrm>
    </dsp:sp>
    <dsp:sp modelId="{254D7293-53DD-43C4-8C06-1CBAA928492F}">
      <dsp:nvSpPr>
        <dsp:cNvPr id="0" name=""/>
        <dsp:cNvSpPr/>
      </dsp:nvSpPr>
      <dsp:spPr>
        <a:xfrm>
          <a:off x="648074" y="1099936"/>
          <a:ext cx="7272803" cy="733291"/>
        </a:xfrm>
        <a:prstGeom prst="roundRect">
          <a:avLst/>
        </a:prstGeom>
        <a:solidFill>
          <a:srgbClr val="A00054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Focus: </a:t>
          </a:r>
          <a:r>
            <a:rPr lang="en-GB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Early diagnosis &amp; management to prevent further illness  &amp; death                          </a:t>
          </a:r>
          <a:r>
            <a:rPr lang="en-GB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Multi-disciplinary partnership: </a:t>
          </a:r>
          <a:r>
            <a:rPr lang="en-GB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instrumental to introducing &amp; promoting  coordination &amp; integration of COPD care</a:t>
          </a:r>
          <a:endParaRPr lang="en-GB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683870" y="1135732"/>
        <a:ext cx="7201211" cy="661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8821-7689-482B-9439-58BFD0BD5F2A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210EB-BCE6-47F0-AEA3-30119C22CC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5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1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53835" y="1988840"/>
            <a:ext cx="8836331" cy="136815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4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 descr="Islington c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7146"/>
            <a:ext cx="2116182" cy="54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146"/>
            <a:ext cx="2160240" cy="3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179512" y="1738998"/>
            <a:ext cx="87864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itle Placeholder 1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7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39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700808"/>
            <a:ext cx="2963853" cy="4968552"/>
          </a:xfrm>
        </p:spPr>
        <p:txBody>
          <a:bodyPr/>
          <a:lstStyle>
            <a:lvl1pPr marL="180975" indent="-180975">
              <a:defRPr sz="1600" b="0"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79388" y="1700809"/>
            <a:ext cx="5715040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Placeholder 1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7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3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1376" y="3500438"/>
            <a:ext cx="7847190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376" y="2571745"/>
            <a:ext cx="7847190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82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316412" cy="496855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326" y="1700808"/>
            <a:ext cx="4316413" cy="496855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7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738998"/>
            <a:ext cx="4260603" cy="50006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381941"/>
            <a:ext cx="4260603" cy="41434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886" y="1738998"/>
            <a:ext cx="4260602" cy="50006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886" y="2381940"/>
            <a:ext cx="4260602" cy="41434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itle Placeholder 11"/>
          <p:cNvSpPr txBox="1">
            <a:spLocks/>
          </p:cNvSpPr>
          <p:nvPr userDrawn="1"/>
        </p:nvSpPr>
        <p:spPr>
          <a:xfrm>
            <a:off x="179512" y="836712"/>
            <a:ext cx="8784976" cy="7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rgbClr val="0091C9"/>
                </a:solidFill>
              </a:rPr>
              <a:t>Click to edit Master title style</a:t>
            </a:r>
            <a:endParaRPr lang="en-GB" dirty="0">
              <a:solidFill>
                <a:srgbClr val="0091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0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03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52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3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6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3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69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41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1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6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3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7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59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15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3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13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49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2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5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383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5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54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72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6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1B9E-FE1B-4EA0-BDAF-B73B4F3987EF}" type="datetimeFigureOut">
              <a:rPr lang="en-GB" smtClean="0"/>
              <a:t>05/12/2013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D4FB-912E-45FC-8A21-ABC509263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8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738998"/>
            <a:ext cx="87864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7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 descr="Islington col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74" y="157146"/>
            <a:ext cx="2404214" cy="621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146"/>
            <a:ext cx="2232248" cy="3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4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1B9E-FE1B-4EA0-BDAF-B73B4F3987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D4FB-912E-45FC-8A21-ABC5092630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Fd-S66Nqi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2160240"/>
          </a:xfrm>
          <a:prstGeom prst="rect">
            <a:avLst/>
          </a:prstGeom>
          <a:noFill/>
          <a:ln w="28575" algn="ctr">
            <a:solidFill>
              <a:srgbClr val="0072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512" y="2204864"/>
            <a:ext cx="8964488" cy="11526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Whittington Health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15814" y="4365104"/>
            <a:ext cx="6912372" cy="17281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 Katie Coleman, </a:t>
            </a:r>
            <a:r>
              <a:rPr lang="en-GB" dirty="0"/>
              <a:t>Paul Sinden, </a:t>
            </a:r>
            <a:endParaRPr lang="en-GB" dirty="0" smtClean="0"/>
          </a:p>
          <a:p>
            <a:pPr eaLnBrk="1" hangingPunct="1"/>
            <a:r>
              <a:rPr lang="en-GB" dirty="0"/>
              <a:t>a</a:t>
            </a:r>
            <a:r>
              <a:rPr lang="en-GB" dirty="0" smtClean="0"/>
              <a:t>nd Whittington Health </a:t>
            </a:r>
          </a:p>
          <a:p>
            <a:pPr eaLnBrk="1" hangingPunct="1"/>
            <a:r>
              <a:rPr lang="en-GB" dirty="0"/>
              <a:t>5</a:t>
            </a:r>
            <a:r>
              <a:rPr lang="en-GB" dirty="0" smtClean="0"/>
              <a:t> December 2013</a:t>
            </a:r>
          </a:p>
        </p:txBody>
      </p:sp>
      <p:pic>
        <p:nvPicPr>
          <p:cNvPr id="13" name="Picture 12" descr="Description: H:\ICCG\Logos and templates\Logos\Islington Clinical Commissioning GroupC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3368"/>
            <a:ext cx="27908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20216" y="1340768"/>
            <a:ext cx="8703121" cy="49685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Working together: COPD NHS innovation challenge prize 2013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8045" y="4705980"/>
            <a:ext cx="8568952" cy="148478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25%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increase in diagnosed prevalence between  2010 - 2013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93%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in referrals to pulmonary rehabilitation between 2010-2012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72%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people on  COPD register now have self management plan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16%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decrease in emergency admissions in 2011/12 </a:t>
            </a:r>
            <a:r>
              <a:rPr kumimoji="0" lang="en-GB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2010/11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57076681"/>
              </p:ext>
            </p:extLst>
          </p:nvPr>
        </p:nvGraphicFramePr>
        <p:xfrm>
          <a:off x="328045" y="1556792"/>
          <a:ext cx="8568952" cy="293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74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55793" cy="49685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GB" sz="2400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N19 pilot and community wards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268760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Setting the pilot up: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Live in N19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Be referred through hospital or social care access pathways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Need </a:t>
            </a:r>
            <a:r>
              <a:rPr lang="en-GB" dirty="0" err="1">
                <a:solidFill>
                  <a:prstClr val="black"/>
                </a:solidFill>
              </a:rPr>
              <a:t>rehabiliative</a:t>
            </a:r>
            <a:r>
              <a:rPr lang="en-GB" dirty="0">
                <a:solidFill>
                  <a:prstClr val="black"/>
                </a:solidFill>
              </a:rPr>
              <a:t> services from </a:t>
            </a:r>
            <a:r>
              <a:rPr lang="en-GB" dirty="0" err="1">
                <a:solidFill>
                  <a:prstClr val="black"/>
                </a:solidFill>
              </a:rPr>
              <a:t>reablement</a:t>
            </a:r>
            <a:r>
              <a:rPr lang="en-GB" dirty="0">
                <a:solidFill>
                  <a:prstClr val="black"/>
                </a:solidFill>
              </a:rPr>
              <a:t>, OT, REACH or CRT 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Improve service user experience by one person coordinating support with one person managing the service user’s care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Improve outcomes for service users by ensuring right professional input at the right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Reduce emergency admissions and readmissions and emergency department attendances.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Evaluation is currently taking place for the pilot initial figures show it has been positive: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84% of service users rated very or fairly satisfied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92% of service users felt it was clear who was coordinating their care 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20216" y="1340768"/>
            <a:ext cx="8703121" cy="49685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GB" sz="2400" dirty="0" smtClean="0"/>
              <a:t> 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Questions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408" y="1177039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Where do you see areas of greatest need for funding health services – community, prevention or for acute problems?  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•    </a:t>
            </a:r>
            <a:r>
              <a:rPr lang="en-GB" sz="2000" dirty="0" smtClean="0">
                <a:solidFill>
                  <a:prstClr val="black"/>
                </a:solidFill>
              </a:rPr>
              <a:t>Tell us why you have given us this answer and what concerns you have?    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•    </a:t>
            </a:r>
            <a:r>
              <a:rPr lang="en-GB" sz="2000" dirty="0" smtClean="0">
                <a:solidFill>
                  <a:prstClr val="black"/>
                </a:solidFill>
              </a:rPr>
              <a:t>What </a:t>
            </a:r>
            <a:r>
              <a:rPr lang="en-GB" sz="2000" dirty="0">
                <a:solidFill>
                  <a:prstClr val="black"/>
                </a:solidFill>
              </a:rPr>
              <a:t>are the problems facing the NHS? What could be the solutions? </a:t>
            </a:r>
            <a:r>
              <a:rPr lang="en-GB" sz="2000" dirty="0" smtClean="0">
                <a:solidFill>
                  <a:prstClr val="black"/>
                </a:solidFill>
              </a:rPr>
              <a:t>		When discussing please consider such prompts as: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P</a:t>
            </a:r>
            <a:r>
              <a:rPr lang="en-GB" sz="2000" dirty="0" smtClean="0">
                <a:solidFill>
                  <a:prstClr val="black"/>
                </a:solidFill>
              </a:rPr>
              <a:t>ractical issues such </a:t>
            </a:r>
            <a:r>
              <a:rPr lang="en-GB" sz="2000" dirty="0">
                <a:solidFill>
                  <a:prstClr val="black"/>
                </a:solidFill>
              </a:rPr>
              <a:t>as </a:t>
            </a:r>
            <a:r>
              <a:rPr lang="en-GB" sz="2000" dirty="0" smtClean="0">
                <a:solidFill>
                  <a:prstClr val="black"/>
                </a:solidFill>
              </a:rPr>
              <a:t>Do Not Attends in appointments and unnecessary GP or  A&amp;E attendance 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How do we support people to be healthier and prevent lifestyle behaviours which impact poorly on health such as obesity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How do we prevent people getting LTCs / support them when they do 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S</a:t>
            </a:r>
            <a:r>
              <a:rPr lang="en-GB" sz="2000" dirty="0" smtClean="0">
                <a:solidFill>
                  <a:prstClr val="black"/>
                </a:solidFill>
              </a:rPr>
              <a:t>trategic issues such as less funds and privatisation.</a:t>
            </a:r>
            <a:endParaRPr lang="en-GB" sz="1600" dirty="0" smtClean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2160240"/>
          </a:xfrm>
          <a:prstGeom prst="rect">
            <a:avLst/>
          </a:prstGeom>
          <a:noFill/>
          <a:ln w="28575" algn="ctr">
            <a:solidFill>
              <a:srgbClr val="0072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512" y="2204864"/>
            <a:ext cx="8964488" cy="11526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Supporting people to have the best wellbeing (self care)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15814" y="4365104"/>
            <a:ext cx="6912372" cy="1728191"/>
          </a:xfrm>
        </p:spPr>
        <p:txBody>
          <a:bodyPr/>
          <a:lstStyle/>
          <a:p>
            <a:pPr eaLnBrk="1" hangingPunct="1"/>
            <a:r>
              <a:rPr lang="en-GB" dirty="0" smtClean="0"/>
              <a:t>Dr Katie Coleman </a:t>
            </a:r>
          </a:p>
          <a:p>
            <a:pPr eaLnBrk="1" hangingPunct="1"/>
            <a:r>
              <a:rPr lang="en-GB" dirty="0"/>
              <a:t>5</a:t>
            </a:r>
            <a:r>
              <a:rPr lang="en-GB" dirty="0" smtClean="0"/>
              <a:t> December 2013</a:t>
            </a:r>
          </a:p>
        </p:txBody>
      </p:sp>
      <p:pic>
        <p:nvPicPr>
          <p:cNvPr id="13" name="Picture 12" descr="Description: H:\ICCG\Logos and templates\Logos\Islington Clinical Commissioning GroupC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3368"/>
            <a:ext cx="27908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183785" cy="496855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People being supported to </a:t>
            </a:r>
            <a:r>
              <a:rPr lang="en-GB" sz="2400" dirty="0"/>
              <a:t>look after themselves. 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‘self </a:t>
            </a:r>
            <a:r>
              <a:rPr lang="en-GB" sz="2400" dirty="0"/>
              <a:t>empowerment’ – being empowered by being given the ability to make choices, to be listened to and to be heard. </a:t>
            </a:r>
          </a:p>
          <a:p>
            <a:pPr>
              <a:defRPr/>
            </a:pPr>
            <a:r>
              <a:rPr lang="en-GB" sz="2400" dirty="0" smtClean="0"/>
              <a:t>‘you </a:t>
            </a:r>
            <a:r>
              <a:rPr lang="en-GB" sz="2400" dirty="0"/>
              <a:t>are disempowered by being ill.  You need services which empower you as you find that you lose your voice’ </a:t>
            </a:r>
          </a:p>
          <a:p>
            <a:pPr>
              <a:defRPr/>
            </a:pPr>
            <a:r>
              <a:rPr lang="en-GB" sz="2400" dirty="0" smtClean="0"/>
              <a:t>Its </a:t>
            </a:r>
            <a:r>
              <a:rPr lang="en-GB" sz="2400" dirty="0"/>
              <a:t>about care and not medication / medical help. It was felt this ethos can get lost. </a:t>
            </a:r>
          </a:p>
          <a:p>
            <a:pPr>
              <a:defRPr/>
            </a:pPr>
            <a:r>
              <a:rPr lang="en-GB" sz="2400" dirty="0" smtClean="0"/>
              <a:t>‘patients </a:t>
            </a:r>
            <a:r>
              <a:rPr lang="en-GB" sz="2400" dirty="0"/>
              <a:t>need to not have to be an expert.’ </a:t>
            </a:r>
            <a:r>
              <a:rPr lang="en-GB" sz="2400" dirty="0" smtClean="0"/>
              <a:t>- those </a:t>
            </a:r>
            <a:r>
              <a:rPr lang="en-GB" sz="2400" dirty="0"/>
              <a:t>patients who have lower activation levels are intrinsically more scared and overwhelmed by self </a:t>
            </a:r>
            <a:r>
              <a:rPr lang="en-GB" sz="2400" dirty="0" smtClean="0"/>
              <a:t>care.</a:t>
            </a:r>
          </a:p>
          <a:p>
            <a:pPr>
              <a:defRPr/>
            </a:pPr>
            <a:r>
              <a:rPr lang="en-GB" sz="2400" dirty="0" smtClean="0"/>
              <a:t>To </a:t>
            </a:r>
            <a:r>
              <a:rPr lang="en-GB" sz="2400" dirty="0"/>
              <a:t>ensure that patients don’t feel scared – they need </a:t>
            </a:r>
            <a:r>
              <a:rPr lang="en-GB" sz="2400" dirty="0" smtClean="0"/>
              <a:t>knowledge</a:t>
            </a:r>
            <a:r>
              <a:rPr lang="en-GB" sz="2400" dirty="0"/>
              <a:t> </a:t>
            </a:r>
            <a:r>
              <a:rPr lang="en-GB" sz="2400" dirty="0" smtClean="0"/>
              <a:t>and  to be empowered </a:t>
            </a:r>
            <a:r>
              <a:rPr lang="en-GB" sz="2400" dirty="0"/>
              <a:t>to make choices. 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46508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‘Self care’ and what this means 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265580" y="905642"/>
            <a:ext cx="8703121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sz="7200" dirty="0"/>
              <a:t> </a:t>
            </a:r>
          </a:p>
          <a:p>
            <a:pPr>
              <a:defRPr/>
            </a:pPr>
            <a:r>
              <a:rPr lang="en-GB" sz="7200" dirty="0" smtClean="0"/>
              <a:t>Self care review with patients</a:t>
            </a:r>
          </a:p>
          <a:p>
            <a:pPr lvl="2">
              <a:defRPr/>
            </a:pPr>
            <a:r>
              <a:rPr lang="en-GB" sz="7200" dirty="0"/>
              <a:t>Tools and pilots to support self </a:t>
            </a:r>
            <a:r>
              <a:rPr lang="en-GB" sz="7200" dirty="0" smtClean="0"/>
              <a:t>care</a:t>
            </a:r>
          </a:p>
          <a:p>
            <a:pPr>
              <a:defRPr/>
            </a:pPr>
            <a:r>
              <a:rPr lang="en-GB" sz="7200" dirty="0" smtClean="0"/>
              <a:t>PAM:</a:t>
            </a:r>
          </a:p>
          <a:p>
            <a:pPr>
              <a:lnSpc>
                <a:spcPct val="90000"/>
              </a:lnSpc>
            </a:pPr>
            <a:r>
              <a:rPr lang="en-US" sz="7200" dirty="0"/>
              <a:t>Care plans can be tailored for each patient and integrated into their care</a:t>
            </a:r>
          </a:p>
          <a:p>
            <a:pPr marL="0" indent="0"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</a:pPr>
            <a:r>
              <a:rPr lang="en-US" sz="7200" dirty="0"/>
              <a:t>Provides a method to evaluate efforts to increase </a:t>
            </a:r>
            <a:r>
              <a:rPr lang="en-US" sz="7200" dirty="0" smtClean="0"/>
              <a:t>motivation</a:t>
            </a:r>
            <a:endParaRPr lang="en-US" sz="7200" dirty="0"/>
          </a:p>
          <a:p>
            <a:pPr marL="0" indent="0"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</a:pPr>
            <a:r>
              <a:rPr lang="en-US" sz="7200" dirty="0"/>
              <a:t>The degree to which we can support and improve patients’ abilities determines in large part their health outcomes.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</a:pPr>
            <a:r>
              <a:rPr lang="en-US" sz="7200" dirty="0"/>
              <a:t>Currently surveying our 44 000 patients who have LTC to discover their activation level.  </a:t>
            </a:r>
          </a:p>
          <a:p>
            <a:pPr>
              <a:defRPr/>
            </a:pPr>
            <a:endParaRPr lang="en-GB" sz="7200" dirty="0" smtClean="0"/>
          </a:p>
          <a:p>
            <a:pPr>
              <a:defRPr/>
            </a:pPr>
            <a:r>
              <a:rPr lang="en-GB" sz="7200" dirty="0" smtClean="0"/>
              <a:t>Self management programmes  </a:t>
            </a:r>
          </a:p>
          <a:p>
            <a:pPr>
              <a:defRPr/>
            </a:pPr>
            <a:r>
              <a:rPr lang="en-GB" sz="7200" dirty="0" smtClean="0"/>
              <a:t>Shared </a:t>
            </a:r>
            <a:r>
              <a:rPr lang="en-GB" sz="7200" dirty="0"/>
              <a:t>decision </a:t>
            </a:r>
            <a:r>
              <a:rPr lang="en-GB" sz="7200" dirty="0" smtClean="0"/>
              <a:t>making</a:t>
            </a:r>
            <a:endParaRPr lang="en-GB" sz="7200" dirty="0"/>
          </a:p>
          <a:p>
            <a:pPr lvl="2">
              <a:defRPr/>
            </a:pPr>
            <a:r>
              <a:rPr lang="en-GB" sz="7200" dirty="0" smtClean="0"/>
              <a:t>Helping patients reach </a:t>
            </a:r>
            <a:r>
              <a:rPr lang="en-GB" sz="7200" dirty="0"/>
              <a:t>a decision </a:t>
            </a:r>
            <a:r>
              <a:rPr lang="en-GB" sz="7200" dirty="0" smtClean="0"/>
              <a:t>– when they hit a crossroads </a:t>
            </a:r>
            <a:r>
              <a:rPr lang="en-GB" sz="7200" dirty="0"/>
              <a:t>in their health care, </a:t>
            </a:r>
            <a:endParaRPr lang="en-GB" sz="7200" dirty="0" smtClean="0"/>
          </a:p>
          <a:p>
            <a:pPr lvl="2">
              <a:defRPr/>
            </a:pPr>
            <a:r>
              <a:rPr lang="en-GB" sz="7200" dirty="0" smtClean="0"/>
              <a:t>Where a </a:t>
            </a:r>
            <a:r>
              <a:rPr lang="en-GB" sz="7200" dirty="0"/>
              <a:t>simple choice is not possible, rather a number of treatment options need to be considered. </a:t>
            </a:r>
          </a:p>
          <a:p>
            <a:pPr lvl="2">
              <a:defRPr/>
            </a:pPr>
            <a:r>
              <a:rPr lang="en-GB" sz="7200" dirty="0" smtClean="0"/>
              <a:t>Decision </a:t>
            </a:r>
            <a:r>
              <a:rPr lang="en-GB" sz="7200" dirty="0"/>
              <a:t>Aids </a:t>
            </a:r>
          </a:p>
          <a:p>
            <a:pPr lvl="2">
              <a:defRPr/>
            </a:pPr>
            <a:r>
              <a:rPr lang="en-GB" sz="7200" dirty="0" smtClean="0"/>
              <a:t>Clear and easy </a:t>
            </a:r>
            <a:r>
              <a:rPr lang="en-GB" sz="7200" dirty="0"/>
              <a:t>information to the patients on the </a:t>
            </a:r>
            <a:r>
              <a:rPr lang="en-GB" sz="7200" dirty="0" smtClean="0"/>
              <a:t>condition </a:t>
            </a:r>
            <a:r>
              <a:rPr lang="en-GB" sz="7200" dirty="0"/>
              <a:t>and the treatment options. </a:t>
            </a:r>
            <a:r>
              <a:rPr lang="en-GB" sz="7200" dirty="0" smtClean="0"/>
              <a:t>(In depth pathway tools, apps, website, printed out sheets, films).  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What are we doing around self care? 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408" y="1556792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 </a:t>
            </a:r>
            <a:endParaRPr lang="en-GB" sz="1600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7679729" cy="496855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sz="2400" dirty="0"/>
              <a:t> Questions: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400" dirty="0"/>
              <a:t>1.       How can people be supported to stay out of hospital and be looked after in the community?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457200" indent="-457200">
              <a:buFontTx/>
              <a:buAutoNum type="arabicPeriod" startAt="2"/>
              <a:defRPr/>
            </a:pPr>
            <a:r>
              <a:rPr lang="en-GB" sz="2400" dirty="0" smtClean="0"/>
              <a:t>How </a:t>
            </a:r>
            <a:r>
              <a:rPr lang="en-GB" sz="2400" dirty="0"/>
              <a:t>can you help support lifestyle change in the local community? </a:t>
            </a:r>
            <a:endParaRPr lang="en-GB" sz="2400" dirty="0" smtClean="0"/>
          </a:p>
          <a:p>
            <a:pPr marL="1257300" lvl="2" indent="-457200">
              <a:buFont typeface="+mj-lt"/>
              <a:buAutoNum type="romanUcPeriod" startAt="2"/>
              <a:defRPr/>
            </a:pPr>
            <a:r>
              <a:rPr lang="en-GB" dirty="0" smtClean="0"/>
              <a:t>What </a:t>
            </a:r>
            <a:r>
              <a:rPr lang="en-GB" dirty="0"/>
              <a:t>support skills </a:t>
            </a:r>
            <a:r>
              <a:rPr lang="en-GB" dirty="0" smtClean="0"/>
              <a:t>do you need </a:t>
            </a:r>
            <a:r>
              <a:rPr lang="en-GB" dirty="0"/>
              <a:t>to do this</a:t>
            </a:r>
            <a:r>
              <a:rPr lang="en-GB" dirty="0" smtClean="0"/>
              <a:t>?</a:t>
            </a:r>
          </a:p>
          <a:p>
            <a:pPr marL="1257300" lvl="2" indent="-457200">
              <a:buFont typeface="+mj-lt"/>
              <a:buAutoNum type="romanUcPeriod" startAt="2"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400" dirty="0"/>
              <a:t>3.       </a:t>
            </a:r>
            <a:r>
              <a:rPr lang="en-GB" sz="2400" dirty="0" smtClean="0"/>
              <a:t>Do you feel your life  and community supports your health and why? (Please think about non medical factors such as your social networks, your home and your personal interests). 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Questions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408" y="1556792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Whittington Health (CCG) 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CCG position </a:t>
            </a:r>
            <a:r>
              <a:rPr lang="en-GB" sz="1600" dirty="0"/>
              <a:t>statement to the trust following publicity on the estates strategy </a:t>
            </a:r>
            <a:r>
              <a:rPr lang="en-GB" sz="1600" dirty="0" smtClean="0"/>
              <a:t>: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Whittington Health provides both hospital and community services to Islington residents. Opportunity to better align services in and out of hospital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Success of trust as Integrated Care Organisation (ICO) central to CCG strategy. 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Support for trust application in 2014 to become a Foundation Trust</a:t>
            </a:r>
            <a:r>
              <a:rPr lang="en-GB" sz="1600" dirty="0"/>
              <a:t> </a:t>
            </a:r>
            <a:r>
              <a:rPr lang="en-GB" sz="1600" dirty="0" smtClean="0"/>
              <a:t>in order to maintain the ICO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Options for the trust in the future: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Maintain ICO as a Foundation Trust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Merge with an existing  Foundation Trust. Local FTs include UCLH, Royal Free Hospitals, Homerton, Camden &amp; Islington NHS Foundation Trust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Merger may risk separation of hospital and community services.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Acquisition </a:t>
            </a:r>
            <a:endParaRPr lang="en-GB" sz="1600" dirty="0"/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40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Whittington Health (CCG) 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CCG position </a:t>
            </a:r>
            <a:r>
              <a:rPr lang="en-GB" sz="1600" dirty="0"/>
              <a:t>statement to the trust following publicity on the estates strategy </a:t>
            </a:r>
            <a:r>
              <a:rPr lang="en-GB" sz="1600" dirty="0" smtClean="0"/>
              <a:t>: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ICO provides an opportunity </a:t>
            </a:r>
            <a:r>
              <a:rPr lang="en-GB" sz="1600" dirty="0"/>
              <a:t>to better align services in and out of </a:t>
            </a:r>
            <a:r>
              <a:rPr lang="en-GB" sz="1600" dirty="0" smtClean="0"/>
              <a:t>hospital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Hospital services will change in the future as the ICO moves more services into the community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CCG supports service changes with good </a:t>
            </a:r>
            <a:r>
              <a:rPr lang="en-GB" sz="1600" dirty="0"/>
              <a:t>clinical evidence and </a:t>
            </a:r>
            <a:r>
              <a:rPr lang="en-GB" sz="1600" dirty="0" smtClean="0"/>
              <a:t>improves patient outcomes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Assurance that decisions </a:t>
            </a:r>
            <a:r>
              <a:rPr lang="en-GB" sz="1600" dirty="0"/>
              <a:t>about cost </a:t>
            </a:r>
            <a:r>
              <a:rPr lang="en-GB" sz="1600" dirty="0" smtClean="0"/>
              <a:t>improvements are  not at expense of quality and safety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Maternity business case to expand capacity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Workforce numbers overall are not expected to </a:t>
            </a:r>
            <a:r>
              <a:rPr lang="en-GB" sz="1600" dirty="0" smtClean="0"/>
              <a:t>change at the trust, </a:t>
            </a:r>
            <a:r>
              <a:rPr lang="en-GB" sz="1600" dirty="0"/>
              <a:t>but composition across acute/community, specialities, and skill-mix may change in line with service changes</a:t>
            </a:r>
            <a:endParaRPr lang="en-GB" sz="1600" dirty="0" smtClean="0"/>
          </a:p>
          <a:p>
            <a:endParaRPr lang="en-GB" sz="1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5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Whittington Health (CCG) 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CCG has invested in trust services in line with support set out in position statement</a:t>
            </a:r>
          </a:p>
          <a:p>
            <a:endParaRPr lang="en-GB" sz="1600" b="1" dirty="0"/>
          </a:p>
          <a:p>
            <a:r>
              <a:rPr lang="en-GB" sz="1600" b="1" dirty="0" smtClean="0"/>
              <a:t>CCG recurrent investment £2m in last 2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Children’s services – specialist nurses; speech and language therapy; practice nurses, CAMHs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Adult services – community geriatrician; community equipment; diabetes consultant;  audiology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b="1" dirty="0" smtClean="0"/>
              <a:t>CCG non-recurrent investment £1.7m in last 2years: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Short-term funding to improve quality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Winter pressures – additional capacity to cope with additional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Quality standards – Institute for Healthcare Improvement; pressure sores; theatre utilisation 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b="1" dirty="0" smtClean="0"/>
              <a:t>Qualitative focus with the trust: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Quality of community services – podiatry; physiotherapy; district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Enhanced recovery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36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7992888" cy="4392488"/>
          </a:xfrm>
        </p:spPr>
        <p:txBody>
          <a:bodyPr>
            <a:normAutofit/>
          </a:bodyPr>
          <a:lstStyle/>
          <a:p>
            <a:pPr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800" dirty="0" smtClean="0"/>
              <a:t>Specialist nurses in community; vitamin drops; speech &amp; language therapists;  immunisations uptake improved; youth health trainers</a:t>
            </a:r>
            <a:endParaRPr lang="en-GB" sz="1800" dirty="0"/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800" dirty="0" smtClean="0"/>
              <a:t>Community geriatrician; COPD pathways; closing the prevalence gap; diabetes year of care</a:t>
            </a:r>
            <a:endParaRPr lang="en-GB" sz="1800" dirty="0"/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800" dirty="0" smtClean="0"/>
              <a:t>Quality of Community services – podiatry; physiotherapy; district nursing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800" dirty="0" smtClean="0"/>
              <a:t>Children’s services – practice nurses and specialist nurses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800" dirty="0" smtClean="0"/>
              <a:t>Enhanced recovery </a:t>
            </a:r>
            <a:endParaRPr lang="en-GB" sz="1800" dirty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Service developments in 2013/14 </a:t>
            </a:r>
          </a:p>
          <a:p>
            <a:pPr eaLnBrk="1" hangingPunct="1"/>
            <a:r>
              <a:rPr lang="en-GB" sz="2400" b="1" dirty="0" smtClean="0"/>
              <a:t>(Whittington Health)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412776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7992888" cy="4392488"/>
          </a:xfrm>
        </p:spPr>
        <p:txBody>
          <a:bodyPr>
            <a:normAutofit/>
          </a:bodyPr>
          <a:lstStyle/>
          <a:p>
            <a:pPr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800" dirty="0" smtClean="0"/>
              <a:t>Video from Kings Fund</a:t>
            </a:r>
          </a:p>
          <a:p>
            <a:pPr marL="0" indent="0">
              <a:buFontTx/>
              <a:buNone/>
              <a:defRPr/>
            </a:pP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www.youtube.com/watch?v=3Fd-S66Nqio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Service developments in 2013/14 </a:t>
            </a:r>
          </a:p>
          <a:p>
            <a:pPr eaLnBrk="1" hangingPunct="1"/>
            <a:r>
              <a:rPr lang="en-GB" sz="2400" b="1" dirty="0" smtClean="0"/>
              <a:t>(Whittington Health)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412776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340768"/>
            <a:ext cx="782374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r>
              <a:rPr lang="en-GB" sz="2400" dirty="0" smtClean="0"/>
              <a:t>1. How should hospital and community services be organised to deliver care to the local community in the future?</a:t>
            </a:r>
          </a:p>
          <a:p>
            <a:pPr marL="0" indent="0">
              <a:buNone/>
              <a:defRPr/>
            </a:pPr>
            <a:r>
              <a:rPr lang="en-GB" sz="2400" dirty="0" smtClean="0"/>
              <a:t>       </a:t>
            </a:r>
          </a:p>
          <a:p>
            <a:pPr marL="0" indent="0">
              <a:buNone/>
              <a:defRPr/>
            </a:pPr>
            <a:r>
              <a:rPr lang="en-GB" sz="2400" dirty="0" smtClean="0"/>
              <a:t>2. What are your concerns / hopes for future hospital and community services? </a:t>
            </a:r>
          </a:p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r>
              <a:rPr lang="en-GB" sz="2400" dirty="0" smtClean="0"/>
              <a:t>3. What </a:t>
            </a:r>
            <a:r>
              <a:rPr lang="en-GB" sz="2400" dirty="0"/>
              <a:t>services do you value in the Whittington</a:t>
            </a:r>
            <a:r>
              <a:rPr lang="en-GB" sz="2400" dirty="0" smtClean="0"/>
              <a:t>?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 smtClean="0"/>
              <a:t>4. What </a:t>
            </a:r>
            <a:r>
              <a:rPr lang="en-GB" sz="2400" dirty="0"/>
              <a:t>services do you feel the Whittington needs </a:t>
            </a:r>
            <a:r>
              <a:rPr lang="en-GB" sz="2400" dirty="0" smtClean="0"/>
              <a:t>to provide</a:t>
            </a:r>
            <a:r>
              <a:rPr lang="en-GB" sz="2400" dirty="0"/>
              <a:t>?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 smtClean="0"/>
              <a:t>5. Would </a:t>
            </a:r>
            <a:r>
              <a:rPr lang="en-GB" sz="2400" dirty="0"/>
              <a:t>you like us to do a similar agenda item with other </a:t>
            </a:r>
            <a:r>
              <a:rPr lang="en-GB" sz="2400" dirty="0" smtClean="0"/>
              <a:t>providers </a:t>
            </a:r>
            <a:r>
              <a:rPr lang="en-GB" sz="2400" dirty="0"/>
              <a:t>e.g. UCLH, LBI, Camden and Islington Mental </a:t>
            </a:r>
            <a:r>
              <a:rPr lang="en-GB" sz="2400" dirty="0" smtClean="0"/>
              <a:t>	Health </a:t>
            </a:r>
            <a:r>
              <a:rPr lang="en-GB" sz="2400" dirty="0"/>
              <a:t>Foundation Trust?</a:t>
            </a:r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/>
              <a:t>Whittington Health Questions </a:t>
            </a:r>
            <a:endParaRPr lang="en-GB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287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2160240"/>
          </a:xfrm>
          <a:prstGeom prst="rect">
            <a:avLst/>
          </a:prstGeom>
          <a:noFill/>
          <a:ln w="28575" algn="ctr">
            <a:solidFill>
              <a:srgbClr val="0072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512" y="2204864"/>
            <a:ext cx="8964488" cy="11526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Being supported in your community 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15814" y="4365104"/>
            <a:ext cx="6912372" cy="1728191"/>
          </a:xfrm>
        </p:spPr>
        <p:txBody>
          <a:bodyPr/>
          <a:lstStyle/>
          <a:p>
            <a:pPr eaLnBrk="1" hangingPunct="1"/>
            <a:r>
              <a:rPr lang="en-GB" dirty="0" smtClean="0"/>
              <a:t>Paul Sinden</a:t>
            </a:r>
          </a:p>
          <a:p>
            <a:pPr eaLnBrk="1" hangingPunct="1"/>
            <a:r>
              <a:rPr lang="en-GB" dirty="0"/>
              <a:t>5</a:t>
            </a:r>
            <a:r>
              <a:rPr lang="en-GB" dirty="0" smtClean="0"/>
              <a:t> December 2013</a:t>
            </a:r>
          </a:p>
        </p:txBody>
      </p:sp>
      <p:pic>
        <p:nvPicPr>
          <p:cNvPr id="13" name="Picture 12" descr="Description: H:\ICCG\Logos and templates\Logos\Islington Clinical Commissioning GroupC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3368"/>
            <a:ext cx="27908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20216" y="1340768"/>
            <a:ext cx="8703121" cy="49685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79512" y="284777"/>
            <a:ext cx="715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What are the main aims and objectives of supporting </a:t>
            </a:r>
          </a:p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people in the community?  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400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307195222"/>
              </p:ext>
            </p:extLst>
          </p:nvPr>
        </p:nvGraphicFramePr>
        <p:xfrm>
          <a:off x="2267744" y="1628800"/>
          <a:ext cx="46805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ounded Rectangular Callout 17"/>
          <p:cNvSpPr/>
          <p:nvPr/>
        </p:nvSpPr>
        <p:spPr>
          <a:xfrm>
            <a:off x="6012160" y="1659341"/>
            <a:ext cx="3024336" cy="715089"/>
          </a:xfrm>
          <a:prstGeom prst="wedgeRoundRectCallout">
            <a:avLst>
              <a:gd name="adj1" fmla="val -70216"/>
              <a:gd name="adj2" fmla="val -19551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A0005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want to have longer appointments with someone who is well prepared so that I do not have to tell my story again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068556" y="2736966"/>
            <a:ext cx="1967940" cy="919401"/>
          </a:xfrm>
          <a:prstGeom prst="wedgeRoundRectCallout">
            <a:avLst>
              <a:gd name="adj1" fmla="val -60952"/>
              <a:gd name="adj2" fmla="val -2090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7805A8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want to feel supported by my community and get the most out of services available locally’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054040" y="4148005"/>
            <a:ext cx="1944216" cy="510778"/>
          </a:xfrm>
          <a:prstGeom prst="wedgeRoundRectCallout">
            <a:avLst>
              <a:gd name="adj1" fmla="val -62378"/>
              <a:gd name="adj2" fmla="val -164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B15A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want to be listened to and be heard’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 flipH="1">
            <a:off x="5724128" y="5977326"/>
            <a:ext cx="1944216" cy="510778"/>
          </a:xfrm>
          <a:prstGeom prst="wedgeRoundRectCallout">
            <a:avLst>
              <a:gd name="adj1" fmla="val 60689"/>
              <a:gd name="adj2" fmla="val -1656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1299B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‘Helping people to help themselves’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ular Callout 21"/>
          <p:cNvSpPr/>
          <p:nvPr/>
        </p:nvSpPr>
        <p:spPr>
          <a:xfrm flipH="1">
            <a:off x="179512" y="3556701"/>
            <a:ext cx="1944216" cy="2858929"/>
          </a:xfrm>
          <a:prstGeom prst="wedgeRoundRectCallout">
            <a:avLst>
              <a:gd name="adj1" fmla="val -66634"/>
              <a:gd name="adj2" fmla="val -13462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9E4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want my care to be coordinated and to have the same appointment systems across services’</a:t>
            </a:r>
            <a:b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‘Better access to health care through social services and vice versa”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‘No clear systems and processes through all healthcare services’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ular Callout 22"/>
          <p:cNvSpPr/>
          <p:nvPr/>
        </p:nvSpPr>
        <p:spPr>
          <a:xfrm flipH="1">
            <a:off x="179512" y="2142100"/>
            <a:ext cx="1944216" cy="1123712"/>
          </a:xfrm>
          <a:prstGeom prst="wedgeRoundRectCallout">
            <a:avLst>
              <a:gd name="adj1" fmla="val -63946"/>
              <a:gd name="adj2" fmla="val -1921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5BBF2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want to be treated as a whole person and for you to recognise how disempowering being ill is’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L_PPT_OnScreen">
  <a:themeElements>
    <a:clrScheme name="NHS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91C9"/>
      </a:accent1>
      <a:accent2>
        <a:srgbClr val="A00054"/>
      </a:accent2>
      <a:accent3>
        <a:srgbClr val="5BBF21"/>
      </a:accent3>
      <a:accent4>
        <a:srgbClr val="009E49"/>
      </a:accent4>
      <a:accent5>
        <a:srgbClr val="E28C05"/>
      </a:accent5>
      <a:accent6>
        <a:srgbClr val="D81E0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1303</Words>
  <Application>Microsoft Office PowerPoint</Application>
  <PresentationFormat>On-screen Show (4:3)</PresentationFormat>
  <Paragraphs>209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NCL_PPT_OnScreen</vt:lpstr>
      <vt:lpstr>1_Office Theme</vt:lpstr>
      <vt:lpstr>2_Office Theme</vt:lpstr>
      <vt:lpstr>Whittington Health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Being supported in your community    </vt:lpstr>
      <vt:lpstr>PowerPoint Presentation</vt:lpstr>
      <vt:lpstr>PowerPoint Presentation</vt:lpstr>
      <vt:lpstr>PowerPoint Presentation</vt:lpstr>
      <vt:lpstr>PowerPoint Presentation</vt:lpstr>
      <vt:lpstr>Supporting people to have the best wellbeing (self care)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Sinden, Paul</dc:creator>
  <cp:lastModifiedBy>Stimson, Elizabeth</cp:lastModifiedBy>
  <cp:revision>94</cp:revision>
  <cp:lastPrinted>2013-12-04T08:14:01Z</cp:lastPrinted>
  <dcterms:created xsi:type="dcterms:W3CDTF">2013-07-04T11:03:40Z</dcterms:created>
  <dcterms:modified xsi:type="dcterms:W3CDTF">2013-12-05T09:35:01Z</dcterms:modified>
</cp:coreProperties>
</file>