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06" r:id="rId3"/>
    <p:sldMasterId id="2147483712" r:id="rId4"/>
  </p:sldMasterIdLst>
  <p:notesMasterIdLst>
    <p:notesMasterId r:id="rId11"/>
  </p:notesMasterIdLst>
  <p:handoutMasterIdLst>
    <p:handoutMasterId r:id="rId12"/>
  </p:handoutMasterIdLst>
  <p:sldIdLst>
    <p:sldId id="271" r:id="rId5"/>
    <p:sldId id="276" r:id="rId6"/>
    <p:sldId id="335" r:id="rId7"/>
    <p:sldId id="327" r:id="rId8"/>
    <p:sldId id="329" r:id="rId9"/>
    <p:sldId id="336" r:id="rId10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1DE"/>
    <a:srgbClr val="0072C6"/>
    <a:srgbClr val="009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521" autoAdjust="0"/>
  </p:normalViewPr>
  <p:slideViewPr>
    <p:cSldViewPr>
      <p:cViewPr>
        <p:scale>
          <a:sx n="77" d="100"/>
          <a:sy n="77" d="100"/>
        </p:scale>
        <p:origin x="-270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0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CDD9B23-96F9-49C9-B2D7-DE13672FB0AF}" type="datetimeFigureOut">
              <a:rPr lang="en-GB" smtClean="0"/>
              <a:t>14/06/2013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62239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62239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C08DF0A9-C6EA-4562-BBE7-7DCBA242FA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94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8E83F732-096F-4BC7-ADB5-D40C725C8741}" type="datetimeFigureOut">
              <a:rPr lang="en-GB" smtClean="0"/>
              <a:t>14/06/2013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5"/>
            <a:ext cx="5438140" cy="4435555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62239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62239"/>
            <a:ext cx="2945659" cy="49283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AEED1363-AE29-42C4-A3BD-430DBCF213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93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12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8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8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5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5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D1363-AE29-42C4-A3BD-430DBCF2139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55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7864" y="3861048"/>
            <a:ext cx="5312442" cy="1512168"/>
          </a:xfrm>
        </p:spPr>
        <p:txBody>
          <a:bodyPr>
            <a:normAutofit/>
          </a:bodyPr>
          <a:lstStyle>
            <a:lvl1pPr algn="r">
              <a:defRPr sz="4200" b="1">
                <a:solidFill>
                  <a:srgbClr val="00A1D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5589240"/>
            <a:ext cx="6248546" cy="913656"/>
          </a:xfrm>
        </p:spPr>
        <p:txBody>
          <a:bodyPr>
            <a:normAutofit/>
          </a:bodyPr>
          <a:lstStyle>
            <a:lvl1pPr marL="0" indent="0" algn="r">
              <a:buNone/>
              <a:defRPr sz="3000" cap="none" baseline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63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177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329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09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633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505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74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523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647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70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61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756" y="332656"/>
            <a:ext cx="2404872" cy="9479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5872"/>
            <a:ext cx="8844260" cy="523852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328592" cy="8250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2816"/>
            <a:ext cx="8229600" cy="4785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07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">
            <a:off x="296935" y="220455"/>
            <a:ext cx="1224304" cy="99593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968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6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">
            <a:off x="296935" y="220455"/>
            <a:ext cx="1224304" cy="99593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968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6334720"/>
            <a:ext cx="752856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7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">
            <a:off x="296935" y="220455"/>
            <a:ext cx="1224304" cy="99593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968" y="548680"/>
            <a:ext cx="7533331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38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A1D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CW111@nhs.ne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NHS 111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mtClean="0"/>
              <a:t>Islington CCG </a:t>
            </a:r>
            <a:r>
              <a:rPr lang="en-GB" dirty="0" smtClean="0"/>
              <a:t>Patient Participation Group</a:t>
            </a:r>
            <a:br>
              <a:rPr lang="en-GB" dirty="0" smtClean="0"/>
            </a:br>
            <a:r>
              <a:rPr lang="en-GB" dirty="0" smtClean="0"/>
              <a:t>20 June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8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68" y="692696"/>
            <a:ext cx="7533331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About the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600" dirty="0" smtClean="0"/>
              <a:t>NHS 111 is a new </a:t>
            </a:r>
            <a:r>
              <a:rPr lang="en-GB" sz="1600" dirty="0"/>
              <a:t>non-emergency telephone </a:t>
            </a:r>
            <a:r>
              <a:rPr lang="en-GB" sz="1600" dirty="0" smtClean="0"/>
              <a:t>service when people </a:t>
            </a:r>
            <a:r>
              <a:rPr lang="en-GB" sz="1600" dirty="0"/>
              <a:t>need medical help or advice, but it isn’t a 999 emergency</a:t>
            </a:r>
          </a:p>
          <a:p>
            <a:endParaRPr lang="en-GB" sz="1600" dirty="0" smtClean="0"/>
          </a:p>
          <a:p>
            <a:r>
              <a:rPr lang="en-GB" sz="1600" dirty="0" smtClean="0"/>
              <a:t>Replaces </a:t>
            </a:r>
            <a:r>
              <a:rPr lang="en-GB" sz="1600" dirty="0"/>
              <a:t>NHS Direct as the single number to call for urgent care </a:t>
            </a:r>
            <a:r>
              <a:rPr lang="en-GB" sz="1600" dirty="0" smtClean="0"/>
              <a:t>advice</a:t>
            </a:r>
            <a:endParaRPr lang="en-GB" sz="1600" dirty="0"/>
          </a:p>
          <a:p>
            <a:endParaRPr lang="en-GB" sz="1600" dirty="0" smtClean="0"/>
          </a:p>
          <a:p>
            <a:r>
              <a:rPr lang="en-GB" sz="1600" dirty="0" smtClean="0"/>
              <a:t>Staffed </a:t>
            </a:r>
            <a:r>
              <a:rPr lang="en-GB" sz="1600" dirty="0"/>
              <a:t>by a team of fully trained advisers, supported by experienced </a:t>
            </a:r>
            <a:r>
              <a:rPr lang="en-GB" sz="1600" dirty="0" smtClean="0"/>
              <a:t>clinicians</a:t>
            </a:r>
          </a:p>
          <a:p>
            <a:endParaRPr lang="en-GB" sz="1600" dirty="0" smtClean="0"/>
          </a:p>
          <a:p>
            <a:r>
              <a:rPr lang="en-GB" sz="1600" dirty="0" smtClean="0"/>
              <a:t>NHS 111 gives </a:t>
            </a:r>
            <a:r>
              <a:rPr lang="en-GB" sz="1600" dirty="0"/>
              <a:t>healthcare advice and </a:t>
            </a:r>
            <a:r>
              <a:rPr lang="en-GB" sz="1600" dirty="0" smtClean="0"/>
              <a:t>directs patients </a:t>
            </a:r>
            <a:r>
              <a:rPr lang="en-GB" sz="1600" dirty="0"/>
              <a:t>to the right local service </a:t>
            </a:r>
            <a:r>
              <a:rPr lang="en-GB" sz="1600" dirty="0" smtClean="0"/>
              <a:t>e.g. </a:t>
            </a:r>
            <a:r>
              <a:rPr lang="en-GB" sz="1600" dirty="0"/>
              <a:t>a local GP, another doctor, urgent care centre, community nurses, emergency dentist </a:t>
            </a:r>
            <a:r>
              <a:rPr lang="en-GB" sz="1600" dirty="0" smtClean="0"/>
              <a:t>or </a:t>
            </a:r>
            <a:r>
              <a:rPr lang="en-GB" sz="1600" dirty="0"/>
              <a:t>late-opening </a:t>
            </a:r>
            <a:r>
              <a:rPr lang="en-GB" sz="1600" dirty="0" smtClean="0"/>
              <a:t>pharmacy</a:t>
            </a:r>
          </a:p>
          <a:p>
            <a:endParaRPr lang="en-GB" sz="1600" dirty="0"/>
          </a:p>
          <a:p>
            <a:r>
              <a:rPr lang="en-GB" sz="1600" dirty="0"/>
              <a:t>If it is an emergency, an ambulance is despatched immediately without the need for any further </a:t>
            </a:r>
            <a:r>
              <a:rPr lang="en-GB" sz="1600" dirty="0" smtClean="0"/>
              <a:t>assessment</a:t>
            </a:r>
          </a:p>
          <a:p>
            <a:endParaRPr lang="en-GB" sz="1600" b="1" dirty="0">
              <a:solidFill>
                <a:prstClr val="black"/>
              </a:solidFill>
            </a:endParaRPr>
          </a:p>
          <a:p>
            <a:r>
              <a:rPr lang="en-GB" sz="1600" dirty="0"/>
              <a:t>NHS 111 is staffed around the clock, 365 days a year. Calls from landlines and mobile phones are </a:t>
            </a:r>
            <a:r>
              <a:rPr lang="en-GB" sz="1600" dirty="0" smtClean="0"/>
              <a:t>free</a:t>
            </a:r>
            <a:endParaRPr lang="en-GB" sz="1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3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68" y="692696"/>
            <a:ext cx="7533331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When to call NHS 111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600" dirty="0" smtClean="0"/>
              <a:t>Residents should call NHS 111 if:</a:t>
            </a:r>
          </a:p>
          <a:p>
            <a:pPr lvl="1"/>
            <a:r>
              <a:rPr lang="en-GB" sz="1600" dirty="0" smtClean="0"/>
              <a:t>they </a:t>
            </a:r>
            <a:r>
              <a:rPr lang="en-GB" sz="1600" dirty="0"/>
              <a:t>think they may need urgent care and their GP surgery is closed</a:t>
            </a:r>
          </a:p>
          <a:p>
            <a:pPr lvl="1"/>
            <a:r>
              <a:rPr lang="en-GB" sz="1600" dirty="0"/>
              <a:t>they don't think it can wait for an appointment with their GP, or </a:t>
            </a:r>
          </a:p>
          <a:p>
            <a:pPr lvl="1"/>
            <a:r>
              <a:rPr lang="en-GB" sz="1600" dirty="0"/>
              <a:t>they don't know who to call for medical help</a:t>
            </a:r>
            <a:r>
              <a:rPr lang="en-GB" sz="1600" dirty="0" smtClean="0"/>
              <a:t>.</a:t>
            </a:r>
          </a:p>
          <a:p>
            <a:pPr lvl="0"/>
            <a:endParaRPr lang="en-GB" sz="1600" dirty="0" smtClean="0">
              <a:effectLst/>
            </a:endParaRPr>
          </a:p>
          <a:p>
            <a:r>
              <a:rPr lang="en-GB" sz="1600" dirty="0" smtClean="0"/>
              <a:t>If someone </a:t>
            </a:r>
            <a:r>
              <a:rPr lang="en-GB" sz="1600" smtClean="0"/>
              <a:t>has a </a:t>
            </a:r>
            <a:r>
              <a:rPr lang="en-GB" sz="1600" dirty="0" smtClean="0"/>
              <a:t>life threatening condition (i.e. serious injury, heart attack, stroke) it is important to call 999 immediately</a:t>
            </a:r>
            <a:endParaRPr lang="en-GB" sz="1600" dirty="0"/>
          </a:p>
          <a:p>
            <a:pPr lvl="0"/>
            <a:endParaRPr lang="en-GB" sz="1600" dirty="0">
              <a:effectLst/>
            </a:endParaRPr>
          </a:p>
          <a:p>
            <a:r>
              <a:rPr lang="en-GB" sz="1600" dirty="0"/>
              <a:t>For less urgent health needs, residents should still contact their GP, local pharmacist or dentist.</a:t>
            </a:r>
          </a:p>
          <a:p>
            <a:pPr lvl="0"/>
            <a:endParaRPr lang="en-GB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63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68" y="764704"/>
            <a:ext cx="7533331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Launch of NHS 111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075240" cy="4525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600" dirty="0" smtClean="0"/>
              <a:t>Service launched </a:t>
            </a:r>
            <a:r>
              <a:rPr lang="en-GB" sz="1600" dirty="0"/>
              <a:t>on </a:t>
            </a:r>
            <a:r>
              <a:rPr lang="en-GB" sz="1600" dirty="0" smtClean="0"/>
              <a:t>12 March 2013 following a ‘soft launch’ in February which allowed calls to build up gradually</a:t>
            </a:r>
          </a:p>
          <a:p>
            <a:pPr>
              <a:spcBef>
                <a:spcPts val="600"/>
              </a:spcBef>
            </a:pPr>
            <a:endParaRPr lang="en-GB" sz="1600" dirty="0" smtClean="0"/>
          </a:p>
          <a:p>
            <a:pPr>
              <a:spcBef>
                <a:spcPts val="600"/>
              </a:spcBef>
            </a:pPr>
            <a:r>
              <a:rPr lang="en-GB" sz="1600" dirty="0"/>
              <a:t>Service is provided by London Central &amp; West Unscheduled Care Collaborative (LCW</a:t>
            </a:r>
            <a:r>
              <a:rPr lang="en-GB" sz="1600" dirty="0" smtClean="0"/>
              <a:t>) - </a:t>
            </a:r>
            <a:r>
              <a:rPr lang="en-GB" sz="1600" dirty="0"/>
              <a:t>an established provider of unscheduled care in the inner North West </a:t>
            </a:r>
            <a:r>
              <a:rPr lang="en-GB" sz="1600" dirty="0" smtClean="0"/>
              <a:t>London </a:t>
            </a:r>
          </a:p>
          <a:p>
            <a:pPr>
              <a:spcBef>
                <a:spcPts val="600"/>
              </a:spcBef>
            </a:pPr>
            <a:endParaRPr lang="en-GB" sz="1600" dirty="0" smtClean="0"/>
          </a:p>
          <a:p>
            <a:pPr>
              <a:spcBef>
                <a:spcPts val="600"/>
              </a:spcBef>
            </a:pPr>
            <a:r>
              <a:rPr lang="en-GB" sz="1600" dirty="0" smtClean="0"/>
              <a:t>Local service developed jointly with CCGs and GPs. Extensive engagement with stakeholders in the 18 months prior to launch</a:t>
            </a:r>
          </a:p>
          <a:p>
            <a:pPr>
              <a:spcBef>
                <a:spcPts val="600"/>
              </a:spcBef>
            </a:pPr>
            <a:endParaRPr lang="en-GB" sz="1600" dirty="0" smtClean="0"/>
          </a:p>
          <a:p>
            <a:pPr>
              <a:spcBef>
                <a:spcPts val="600"/>
              </a:spcBef>
            </a:pPr>
            <a:r>
              <a:rPr lang="en-GB" sz="1600" dirty="0" smtClean="0"/>
              <a:t>Call operators undergo extensive </a:t>
            </a:r>
            <a:r>
              <a:rPr lang="en-GB" sz="1600" dirty="0"/>
              <a:t>and continuous training </a:t>
            </a:r>
            <a:r>
              <a:rPr lang="en-GB" sz="1600" dirty="0" smtClean="0"/>
              <a:t>– 3 weeks’ pathway training plus additional training. </a:t>
            </a:r>
            <a:r>
              <a:rPr lang="en-GB" sz="1600" dirty="0" err="1" smtClean="0"/>
              <a:t>Ongoing</a:t>
            </a:r>
            <a:r>
              <a:rPr lang="en-GB" sz="1600" dirty="0" smtClean="0"/>
              <a:t> </a:t>
            </a:r>
            <a:r>
              <a:rPr lang="en-GB" sz="1600" dirty="0"/>
              <a:t>call coaching is provided as part of their induction and all undergo formal assessment by an accredited </a:t>
            </a:r>
            <a:r>
              <a:rPr lang="en-GB" sz="1600" dirty="0" smtClean="0"/>
              <a:t>trainer. </a:t>
            </a:r>
          </a:p>
          <a:p>
            <a:pPr marL="0" indent="0">
              <a:spcBef>
                <a:spcPts val="600"/>
              </a:spcBef>
              <a:buNone/>
            </a:pPr>
            <a:endParaRPr lang="en-GB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115616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SzPct val="120000"/>
              <a:buFontTx/>
              <a:buChar char="•"/>
            </a:pPr>
            <a:endParaRPr lang="en-GB" dirty="0">
              <a:latin typeface="Calibri" pitchFamily="34" charset="0"/>
              <a:ea typeface="Genev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42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68" y="764704"/>
            <a:ext cx="7533331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111 is performing locally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075240" cy="4525963"/>
          </a:xfrm>
        </p:spPr>
        <p:txBody>
          <a:bodyPr>
            <a:normAutofit lnSpcReduction="10000"/>
          </a:bodyPr>
          <a:lstStyle/>
          <a:p>
            <a:r>
              <a:rPr lang="en-GB" sz="1700" dirty="0" smtClean="0"/>
              <a:t>NHS 111 is </a:t>
            </a:r>
            <a:r>
              <a:rPr lang="en-GB" sz="1700" dirty="0"/>
              <a:t>providing a good service for local residents and performance is continuing to improve</a:t>
            </a:r>
            <a:r>
              <a:rPr lang="en-GB" sz="1700" dirty="0" smtClean="0"/>
              <a:t>.</a:t>
            </a:r>
          </a:p>
          <a:p>
            <a:endParaRPr lang="en-GB" sz="1700" dirty="0" smtClean="0"/>
          </a:p>
          <a:p>
            <a:r>
              <a:rPr lang="en-GB" sz="1700" dirty="0"/>
              <a:t>There are around </a:t>
            </a:r>
            <a:r>
              <a:rPr lang="en-GB" sz="1700" dirty="0" smtClean="0"/>
              <a:t>400 </a:t>
            </a:r>
            <a:r>
              <a:rPr lang="en-GB" sz="1700" dirty="0"/>
              <a:t>calls per </a:t>
            </a:r>
            <a:r>
              <a:rPr lang="en-GB" sz="1700" dirty="0" smtClean="0"/>
              <a:t>day </a:t>
            </a:r>
            <a:r>
              <a:rPr lang="en-GB" sz="1700" dirty="0"/>
              <a:t>to NHS 111</a:t>
            </a:r>
            <a:r>
              <a:rPr lang="en-GB" sz="1700" dirty="0" smtClean="0"/>
              <a:t> </a:t>
            </a:r>
            <a:r>
              <a:rPr lang="en-GB" sz="1700" dirty="0"/>
              <a:t>from </a:t>
            </a:r>
            <a:r>
              <a:rPr lang="en-GB" sz="1700" dirty="0" smtClean="0"/>
              <a:t>residents across Islington, Camden Barnet, Enfield and Haringey. </a:t>
            </a:r>
            <a:r>
              <a:rPr lang="en-GB" sz="1700" dirty="0"/>
              <a:t>Latest data shows that around </a:t>
            </a:r>
            <a:r>
              <a:rPr lang="en-GB" sz="1700" dirty="0" smtClean="0"/>
              <a:t>93% </a:t>
            </a:r>
            <a:r>
              <a:rPr lang="en-GB" sz="1700" dirty="0"/>
              <a:t>of these calls are answered within 60 seconds. On average, ambulances are dispatched for </a:t>
            </a:r>
            <a:r>
              <a:rPr lang="en-GB" sz="1700" dirty="0" smtClean="0"/>
              <a:t>10% </a:t>
            </a:r>
            <a:r>
              <a:rPr lang="en-GB" sz="1700" dirty="0"/>
              <a:t>of calls (a good indicator of service </a:t>
            </a:r>
            <a:r>
              <a:rPr lang="en-GB" sz="1700" dirty="0" smtClean="0"/>
              <a:t>quality) </a:t>
            </a:r>
            <a:r>
              <a:rPr lang="en-GB" sz="1700" dirty="0"/>
              <a:t>and </a:t>
            </a:r>
            <a:r>
              <a:rPr lang="en-GB" sz="1700" dirty="0" smtClean="0"/>
              <a:t>only 2% of calls are ‘abandoned’ where a caller hangs up before speaking to an operator.</a:t>
            </a:r>
          </a:p>
          <a:p>
            <a:endParaRPr lang="en-GB" sz="1700" dirty="0" smtClean="0"/>
          </a:p>
          <a:p>
            <a:r>
              <a:rPr lang="en-GB" sz="1700" dirty="0" smtClean="0"/>
              <a:t>All </a:t>
            </a:r>
            <a:r>
              <a:rPr lang="en-GB" sz="1700" dirty="0"/>
              <a:t>NHS 111 services experienced </a:t>
            </a:r>
            <a:r>
              <a:rPr lang="en-GB" sz="1700" dirty="0" smtClean="0"/>
              <a:t>an increase </a:t>
            </a:r>
            <a:r>
              <a:rPr lang="en-GB" sz="1700" dirty="0"/>
              <a:t>demand following the switchover from NHS </a:t>
            </a:r>
            <a:r>
              <a:rPr lang="en-GB" sz="1700" dirty="0" err="1"/>
              <a:t>Direct’s</a:t>
            </a:r>
            <a:r>
              <a:rPr lang="en-GB" sz="1700" dirty="0"/>
              <a:t> 0845 service, </a:t>
            </a:r>
            <a:r>
              <a:rPr lang="en-GB" sz="1700" dirty="0" smtClean="0"/>
              <a:t>however challenges </a:t>
            </a:r>
            <a:r>
              <a:rPr lang="en-GB" sz="1700" dirty="0"/>
              <a:t>are more pronounced outside of London which has attracted media attention</a:t>
            </a:r>
            <a:r>
              <a:rPr lang="en-GB" sz="1700" dirty="0" smtClean="0"/>
              <a:t>.</a:t>
            </a:r>
          </a:p>
          <a:p>
            <a:endParaRPr lang="en-US" sz="1700" dirty="0" smtClean="0"/>
          </a:p>
          <a:p>
            <a:r>
              <a:rPr lang="en-US" sz="1700" dirty="0" smtClean="0"/>
              <a:t>LCW and commissioners are closely monitoring performance of NHS 111 services locally.</a:t>
            </a:r>
          </a:p>
          <a:p>
            <a:pPr marL="457200" lvl="1" indent="0">
              <a:buNone/>
            </a:pPr>
            <a:endParaRPr lang="en-US" sz="13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115616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SzPct val="120000"/>
              <a:buFontTx/>
              <a:buChar char="•"/>
            </a:pPr>
            <a:endParaRPr lang="en-GB" dirty="0">
              <a:latin typeface="Calibri" pitchFamily="34" charset="0"/>
              <a:ea typeface="Genev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5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68" y="764704"/>
            <a:ext cx="7533331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Have you used NHS 111 locally?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075240" cy="4525963"/>
          </a:xfrm>
        </p:spPr>
        <p:txBody>
          <a:bodyPr>
            <a:normAutofit/>
          </a:bodyPr>
          <a:lstStyle/>
          <a:p>
            <a:r>
              <a:rPr lang="en-GB" sz="1700" dirty="0"/>
              <a:t>We are keen to hear </a:t>
            </a:r>
            <a:r>
              <a:rPr lang="en-GB" sz="1700" dirty="0" smtClean="0"/>
              <a:t>about your </a:t>
            </a:r>
            <a:r>
              <a:rPr lang="en-GB" sz="1700" dirty="0"/>
              <a:t>experience of NHS 111 </a:t>
            </a:r>
            <a:r>
              <a:rPr lang="en-GB" sz="1700" dirty="0" smtClean="0"/>
              <a:t>services locally.</a:t>
            </a:r>
          </a:p>
          <a:p>
            <a:endParaRPr lang="en-GB" sz="1700" dirty="0"/>
          </a:p>
          <a:p>
            <a:r>
              <a:rPr lang="en-GB" sz="1700" dirty="0" smtClean="0"/>
              <a:t>Patients </a:t>
            </a:r>
            <a:r>
              <a:rPr lang="en-GB" sz="1700" dirty="0"/>
              <a:t>can give their views by telephoning 111 or via email: </a:t>
            </a:r>
            <a:r>
              <a:rPr lang="en-GB" sz="1800" u="sng" dirty="0" smtClean="0">
                <a:hlinkClick r:id="rId3"/>
              </a:rPr>
              <a:t>LCW111@nhs.net</a:t>
            </a:r>
            <a:endParaRPr lang="en-US" sz="13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115616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SzPct val="120000"/>
              <a:buFontTx/>
              <a:buChar char="•"/>
            </a:pPr>
            <a:endParaRPr lang="en-GB" dirty="0">
              <a:latin typeface="Calibri" pitchFamily="34" charset="0"/>
              <a:ea typeface="Genev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5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4 NEL CSU-Presentation templat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2C7E7"/>
      </a:accent1>
      <a:accent2>
        <a:srgbClr val="00A1DE"/>
      </a:accent2>
      <a:accent3>
        <a:srgbClr val="00A1DE"/>
      </a:accent3>
      <a:accent4>
        <a:srgbClr val="72C7E7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NEL CSU core 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1DE"/>
      </a:accent1>
      <a:accent2>
        <a:srgbClr val="72C7E7"/>
      </a:accent2>
      <a:accent3>
        <a:srgbClr val="72C7E7"/>
      </a:accent3>
      <a:accent4>
        <a:srgbClr val="00A1DE"/>
      </a:accent4>
      <a:accent5>
        <a:srgbClr val="007934"/>
      </a:accent5>
      <a:accent6>
        <a:srgbClr val="009B74"/>
      </a:accent6>
      <a:hlink>
        <a:srgbClr val="00A1DE"/>
      </a:hlink>
      <a:folHlink>
        <a:srgbClr val="AA1948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Graphic slide">
  <a:themeElements>
    <a:clrScheme name="Custom 1">
      <a:dk1>
        <a:sysClr val="windowText" lastClr="000000"/>
      </a:dk1>
      <a:lt1>
        <a:sysClr val="window" lastClr="FFFFFF"/>
      </a:lt1>
      <a:dk2>
        <a:srgbClr val="0072C6"/>
      </a:dk2>
      <a:lt2>
        <a:srgbClr val="EEECE1"/>
      </a:lt2>
      <a:accent1>
        <a:srgbClr val="00C0B5"/>
      </a:accent1>
      <a:accent2>
        <a:srgbClr val="8E258D"/>
      </a:accent2>
      <a:accent3>
        <a:srgbClr val="72C7E7"/>
      </a:accent3>
      <a:accent4>
        <a:srgbClr val="009B74"/>
      </a:accent4>
      <a:accent5>
        <a:srgbClr val="AA1948"/>
      </a:accent5>
      <a:accent6>
        <a:srgbClr val="0072C6"/>
      </a:accent6>
      <a:hlink>
        <a:srgbClr val="D55C19"/>
      </a:hlink>
      <a:folHlink>
        <a:srgbClr val="00A1DE"/>
      </a:folHlink>
    </a:clrScheme>
    <a:fontScheme name="North Central and East London C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T4 NEL CSU-Presentation template</Template>
  <TotalTime>2079</TotalTime>
  <Words>516</Words>
  <Application>Microsoft Office PowerPoint</Application>
  <PresentationFormat>On-screen Show (4:3)</PresentationFormat>
  <Paragraphs>49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T4 NEL CSU-Presentation template</vt:lpstr>
      <vt:lpstr>1_Office Theme</vt:lpstr>
      <vt:lpstr>5_Office Theme</vt:lpstr>
      <vt:lpstr>Graphic slide</vt:lpstr>
      <vt:lpstr>NHS 111</vt:lpstr>
      <vt:lpstr>About the service</vt:lpstr>
      <vt:lpstr>When to call NHS 111</vt:lpstr>
      <vt:lpstr>Launch of NHS 111</vt:lpstr>
      <vt:lpstr>How 111 is performing locally</vt:lpstr>
      <vt:lpstr>Have you used NHS 111 locally?</vt:lpstr>
    </vt:vector>
  </TitlesOfParts>
  <Company>ELC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information pack</dc:title>
  <dc:creator>Millane, Nicole</dc:creator>
  <cp:lastModifiedBy>Stimson, Elizabeth</cp:lastModifiedBy>
  <cp:revision>159</cp:revision>
  <cp:lastPrinted>2012-12-05T20:01:20Z</cp:lastPrinted>
  <dcterms:created xsi:type="dcterms:W3CDTF">2012-09-20T10:30:49Z</dcterms:created>
  <dcterms:modified xsi:type="dcterms:W3CDTF">2013-06-14T14:47:49Z</dcterms:modified>
</cp:coreProperties>
</file>