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7" r:id="rId3"/>
  </p:sldMasterIdLst>
  <p:notesMasterIdLst>
    <p:notesMasterId r:id="rId17"/>
  </p:notesMasterIdLst>
  <p:sldIdLst>
    <p:sldId id="257" r:id="rId4"/>
    <p:sldId id="263" r:id="rId5"/>
    <p:sldId id="334" r:id="rId6"/>
    <p:sldId id="338" r:id="rId7"/>
    <p:sldId id="335" r:id="rId8"/>
    <p:sldId id="336" r:id="rId9"/>
    <p:sldId id="282" r:id="rId10"/>
    <p:sldId id="329" r:id="rId11"/>
    <p:sldId id="330" r:id="rId12"/>
    <p:sldId id="333" r:id="rId13"/>
    <p:sldId id="332" r:id="rId14"/>
    <p:sldId id="289" r:id="rId15"/>
    <p:sldId id="337" r:id="rId16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4F468F-9239-4AA9-A9A7-15D5F7216858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5DE9ED0-6DAC-416B-97BA-67EA8FF10EDC}">
      <dgm:prSet phldrT="[Text]"/>
      <dgm:spPr/>
      <dgm:t>
        <a:bodyPr/>
        <a:lstStyle/>
        <a:p>
          <a:r>
            <a:rPr lang="en-GB" dirty="0" smtClean="0"/>
            <a:t>Elected members</a:t>
          </a:r>
          <a:endParaRPr lang="en-GB" dirty="0"/>
        </a:p>
      </dgm:t>
    </dgm:pt>
    <dgm:pt modelId="{18D034D8-B251-4839-9602-F5DBD006A880}" type="parTrans" cxnId="{55A6025B-F06F-48C8-8856-0125EF0C850D}">
      <dgm:prSet/>
      <dgm:spPr/>
      <dgm:t>
        <a:bodyPr/>
        <a:lstStyle/>
        <a:p>
          <a:endParaRPr lang="en-GB"/>
        </a:p>
      </dgm:t>
    </dgm:pt>
    <dgm:pt modelId="{CA09826C-22E9-4F70-BAF5-C60C5FE7BA9B}" type="sibTrans" cxnId="{55A6025B-F06F-48C8-8856-0125EF0C850D}">
      <dgm:prSet/>
      <dgm:spPr/>
      <dgm:t>
        <a:bodyPr/>
        <a:lstStyle/>
        <a:p>
          <a:endParaRPr lang="en-GB"/>
        </a:p>
      </dgm:t>
    </dgm:pt>
    <dgm:pt modelId="{4EDBDE02-5A44-41F2-9AAA-758A889C7B4A}">
      <dgm:prSet phldrT="[Text]"/>
      <dgm:spPr/>
      <dgm:t>
        <a:bodyPr/>
        <a:lstStyle/>
        <a:p>
          <a:r>
            <a:rPr lang="en-GB" dirty="0" smtClean="0"/>
            <a:t>Executive members</a:t>
          </a:r>
          <a:endParaRPr lang="en-GB" dirty="0"/>
        </a:p>
      </dgm:t>
    </dgm:pt>
    <dgm:pt modelId="{DCC2654C-10D9-48C0-BD39-6DBD46CB911F}" type="parTrans" cxnId="{19C1C0C1-7C4E-42F5-AB0A-F04AD28A66BE}">
      <dgm:prSet/>
      <dgm:spPr/>
      <dgm:t>
        <a:bodyPr/>
        <a:lstStyle/>
        <a:p>
          <a:endParaRPr lang="en-GB"/>
        </a:p>
      </dgm:t>
    </dgm:pt>
    <dgm:pt modelId="{8AE24025-0389-41C1-AFE2-970AC757D02A}" type="sibTrans" cxnId="{19C1C0C1-7C4E-42F5-AB0A-F04AD28A66BE}">
      <dgm:prSet/>
      <dgm:spPr/>
      <dgm:t>
        <a:bodyPr/>
        <a:lstStyle/>
        <a:p>
          <a:endParaRPr lang="en-GB"/>
        </a:p>
      </dgm:t>
    </dgm:pt>
    <dgm:pt modelId="{ED17B875-4ABD-4704-B516-6BE3566CBA47}">
      <dgm:prSet phldrT="[Text]"/>
      <dgm:spPr/>
      <dgm:t>
        <a:bodyPr/>
        <a:lstStyle/>
        <a:p>
          <a:r>
            <a:rPr lang="en-GB" dirty="0" smtClean="0"/>
            <a:t>Appointed</a:t>
          </a:r>
        </a:p>
        <a:p>
          <a:r>
            <a:rPr lang="en-GB" dirty="0" smtClean="0"/>
            <a:t>members	</a:t>
          </a:r>
          <a:endParaRPr lang="en-GB" dirty="0"/>
        </a:p>
      </dgm:t>
    </dgm:pt>
    <dgm:pt modelId="{22763F28-5FC6-4C9D-BC8A-2C94EE44FE5D}" type="parTrans" cxnId="{ABB5D235-6B67-445D-9445-952DB7CE81C8}">
      <dgm:prSet/>
      <dgm:spPr/>
      <dgm:t>
        <a:bodyPr/>
        <a:lstStyle/>
        <a:p>
          <a:endParaRPr lang="en-GB"/>
        </a:p>
      </dgm:t>
    </dgm:pt>
    <dgm:pt modelId="{715C1469-6704-4509-A9AC-77278D5DC324}" type="sibTrans" cxnId="{ABB5D235-6B67-445D-9445-952DB7CE81C8}">
      <dgm:prSet/>
      <dgm:spPr/>
      <dgm:t>
        <a:bodyPr/>
        <a:lstStyle/>
        <a:p>
          <a:endParaRPr lang="en-GB"/>
        </a:p>
      </dgm:t>
    </dgm:pt>
    <dgm:pt modelId="{DF851A44-8485-420E-B141-BA65BC8A0967}">
      <dgm:prSet phldrT="[Text]"/>
      <dgm:spPr/>
      <dgm:t>
        <a:bodyPr/>
        <a:lstStyle/>
        <a:p>
          <a:r>
            <a:rPr lang="en-GB" dirty="0" smtClean="0"/>
            <a:t>Observers</a:t>
          </a:r>
          <a:endParaRPr lang="en-GB" dirty="0"/>
        </a:p>
      </dgm:t>
    </dgm:pt>
    <dgm:pt modelId="{BFF57C73-110D-4E85-89E4-E188B0C3C4B6}" type="parTrans" cxnId="{C95FA039-FA0E-4C2E-A598-EDD5D55BA092}">
      <dgm:prSet/>
      <dgm:spPr/>
      <dgm:t>
        <a:bodyPr/>
        <a:lstStyle/>
        <a:p>
          <a:endParaRPr lang="en-GB"/>
        </a:p>
      </dgm:t>
    </dgm:pt>
    <dgm:pt modelId="{44893C40-2F98-4F5F-9193-2579E0F85D3D}" type="sibTrans" cxnId="{C95FA039-FA0E-4C2E-A598-EDD5D55BA092}">
      <dgm:prSet/>
      <dgm:spPr/>
      <dgm:t>
        <a:bodyPr/>
        <a:lstStyle/>
        <a:p>
          <a:endParaRPr lang="en-GB"/>
        </a:p>
      </dgm:t>
    </dgm:pt>
    <dgm:pt modelId="{B1990BE9-60CB-43D5-B076-9E8F8A8E44F6}" type="pres">
      <dgm:prSet presAssocID="{0B4F468F-9239-4AA9-A9A7-15D5F7216858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99767CD-C19A-41FD-9B71-75643E789042}" type="pres">
      <dgm:prSet presAssocID="{0B4F468F-9239-4AA9-A9A7-15D5F7216858}" presName="diamond" presStyleLbl="bgShp" presStyleIdx="0" presStyleCnt="1"/>
      <dgm:spPr/>
    </dgm:pt>
    <dgm:pt modelId="{2FE691BE-D115-4BE7-A934-124C98661E14}" type="pres">
      <dgm:prSet presAssocID="{0B4F468F-9239-4AA9-A9A7-15D5F7216858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DC85EAC-637C-4772-B459-89B367B80267}" type="pres">
      <dgm:prSet presAssocID="{0B4F468F-9239-4AA9-A9A7-15D5F7216858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D7E96C4-7452-43E7-AEF2-5DDC26995DDF}" type="pres">
      <dgm:prSet presAssocID="{0B4F468F-9239-4AA9-A9A7-15D5F7216858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AC40EFE-C627-43F6-AF6E-5A6CE5B64288}" type="pres">
      <dgm:prSet presAssocID="{0B4F468F-9239-4AA9-A9A7-15D5F7216858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19C1C0C1-7C4E-42F5-AB0A-F04AD28A66BE}" srcId="{0B4F468F-9239-4AA9-A9A7-15D5F7216858}" destId="{4EDBDE02-5A44-41F2-9AAA-758A889C7B4A}" srcOrd="1" destOrd="0" parTransId="{DCC2654C-10D9-48C0-BD39-6DBD46CB911F}" sibTransId="{8AE24025-0389-41C1-AFE2-970AC757D02A}"/>
    <dgm:cxn modelId="{09FF3C11-420A-4F27-85BD-BDD99E5A4701}" type="presOf" srcId="{ED17B875-4ABD-4704-B516-6BE3566CBA47}" destId="{8D7E96C4-7452-43E7-AEF2-5DDC26995DDF}" srcOrd="0" destOrd="0" presId="urn:microsoft.com/office/officeart/2005/8/layout/matrix3"/>
    <dgm:cxn modelId="{0680ACD9-6461-4359-99C2-253CAF4F64AE}" type="presOf" srcId="{4EDBDE02-5A44-41F2-9AAA-758A889C7B4A}" destId="{BDC85EAC-637C-4772-B459-89B367B80267}" srcOrd="0" destOrd="0" presId="urn:microsoft.com/office/officeart/2005/8/layout/matrix3"/>
    <dgm:cxn modelId="{7F52B1C0-D77A-46A5-9278-1962F8BF1C47}" type="presOf" srcId="{0B4F468F-9239-4AA9-A9A7-15D5F7216858}" destId="{B1990BE9-60CB-43D5-B076-9E8F8A8E44F6}" srcOrd="0" destOrd="0" presId="urn:microsoft.com/office/officeart/2005/8/layout/matrix3"/>
    <dgm:cxn modelId="{55A6025B-F06F-48C8-8856-0125EF0C850D}" srcId="{0B4F468F-9239-4AA9-A9A7-15D5F7216858}" destId="{75DE9ED0-6DAC-416B-97BA-67EA8FF10EDC}" srcOrd="0" destOrd="0" parTransId="{18D034D8-B251-4839-9602-F5DBD006A880}" sibTransId="{CA09826C-22E9-4F70-BAF5-C60C5FE7BA9B}"/>
    <dgm:cxn modelId="{ABB5D235-6B67-445D-9445-952DB7CE81C8}" srcId="{0B4F468F-9239-4AA9-A9A7-15D5F7216858}" destId="{ED17B875-4ABD-4704-B516-6BE3566CBA47}" srcOrd="2" destOrd="0" parTransId="{22763F28-5FC6-4C9D-BC8A-2C94EE44FE5D}" sibTransId="{715C1469-6704-4509-A9AC-77278D5DC324}"/>
    <dgm:cxn modelId="{C95FA039-FA0E-4C2E-A598-EDD5D55BA092}" srcId="{0B4F468F-9239-4AA9-A9A7-15D5F7216858}" destId="{DF851A44-8485-420E-B141-BA65BC8A0967}" srcOrd="3" destOrd="0" parTransId="{BFF57C73-110D-4E85-89E4-E188B0C3C4B6}" sibTransId="{44893C40-2F98-4F5F-9193-2579E0F85D3D}"/>
    <dgm:cxn modelId="{B3C67742-A950-44C2-AB22-7D417F4A8141}" type="presOf" srcId="{DF851A44-8485-420E-B141-BA65BC8A0967}" destId="{8AC40EFE-C627-43F6-AF6E-5A6CE5B64288}" srcOrd="0" destOrd="0" presId="urn:microsoft.com/office/officeart/2005/8/layout/matrix3"/>
    <dgm:cxn modelId="{48E4C6C8-DC1C-48C4-B513-C3B9EAC86AE8}" type="presOf" srcId="{75DE9ED0-6DAC-416B-97BA-67EA8FF10EDC}" destId="{2FE691BE-D115-4BE7-A934-124C98661E14}" srcOrd="0" destOrd="0" presId="urn:microsoft.com/office/officeart/2005/8/layout/matrix3"/>
    <dgm:cxn modelId="{4012665A-D748-46B5-908D-B37C5DD18FE3}" type="presParOf" srcId="{B1990BE9-60CB-43D5-B076-9E8F8A8E44F6}" destId="{699767CD-C19A-41FD-9B71-75643E789042}" srcOrd="0" destOrd="0" presId="urn:microsoft.com/office/officeart/2005/8/layout/matrix3"/>
    <dgm:cxn modelId="{F574D223-C4DA-4FDA-9D67-79FFFAB4F2E4}" type="presParOf" srcId="{B1990BE9-60CB-43D5-B076-9E8F8A8E44F6}" destId="{2FE691BE-D115-4BE7-A934-124C98661E14}" srcOrd="1" destOrd="0" presId="urn:microsoft.com/office/officeart/2005/8/layout/matrix3"/>
    <dgm:cxn modelId="{4049CC09-E5A0-4104-862D-A9E0B9F124F9}" type="presParOf" srcId="{B1990BE9-60CB-43D5-B076-9E8F8A8E44F6}" destId="{BDC85EAC-637C-4772-B459-89B367B80267}" srcOrd="2" destOrd="0" presId="urn:microsoft.com/office/officeart/2005/8/layout/matrix3"/>
    <dgm:cxn modelId="{FAC0DCC8-1612-4F2F-A7DF-22F622512177}" type="presParOf" srcId="{B1990BE9-60CB-43D5-B076-9E8F8A8E44F6}" destId="{8D7E96C4-7452-43E7-AEF2-5DDC26995DDF}" srcOrd="3" destOrd="0" presId="urn:microsoft.com/office/officeart/2005/8/layout/matrix3"/>
    <dgm:cxn modelId="{99B74362-2190-4D22-B3BC-890D8196F25A}" type="presParOf" srcId="{B1990BE9-60CB-43D5-B076-9E8F8A8E44F6}" destId="{8AC40EFE-C627-43F6-AF6E-5A6CE5B6428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9767CD-C19A-41FD-9B71-75643E789042}">
      <dsp:nvSpPr>
        <dsp:cNvPr id="0" name=""/>
        <dsp:cNvSpPr/>
      </dsp:nvSpPr>
      <dsp:spPr>
        <a:xfrm>
          <a:off x="1016000" y="0"/>
          <a:ext cx="4064000" cy="4064000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E691BE-D115-4BE7-A934-124C98661E14}">
      <dsp:nvSpPr>
        <dsp:cNvPr id="0" name=""/>
        <dsp:cNvSpPr/>
      </dsp:nvSpPr>
      <dsp:spPr>
        <a:xfrm>
          <a:off x="1402080" y="386080"/>
          <a:ext cx="1584960" cy="158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Elected members</a:t>
          </a:r>
          <a:endParaRPr lang="en-GB" sz="2100" kern="1200" dirty="0"/>
        </a:p>
      </dsp:txBody>
      <dsp:txXfrm>
        <a:off x="1479451" y="463451"/>
        <a:ext cx="1430218" cy="1430218"/>
      </dsp:txXfrm>
    </dsp:sp>
    <dsp:sp modelId="{BDC85EAC-637C-4772-B459-89B367B80267}">
      <dsp:nvSpPr>
        <dsp:cNvPr id="0" name=""/>
        <dsp:cNvSpPr/>
      </dsp:nvSpPr>
      <dsp:spPr>
        <a:xfrm>
          <a:off x="3108960" y="386080"/>
          <a:ext cx="1584960" cy="158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Executive members</a:t>
          </a:r>
          <a:endParaRPr lang="en-GB" sz="2100" kern="1200" dirty="0"/>
        </a:p>
      </dsp:txBody>
      <dsp:txXfrm>
        <a:off x="3186331" y="463451"/>
        <a:ext cx="1430218" cy="1430218"/>
      </dsp:txXfrm>
    </dsp:sp>
    <dsp:sp modelId="{8D7E96C4-7452-43E7-AEF2-5DDC26995DDF}">
      <dsp:nvSpPr>
        <dsp:cNvPr id="0" name=""/>
        <dsp:cNvSpPr/>
      </dsp:nvSpPr>
      <dsp:spPr>
        <a:xfrm>
          <a:off x="1402080" y="2092960"/>
          <a:ext cx="1584960" cy="158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Appointed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members	</a:t>
          </a:r>
          <a:endParaRPr lang="en-GB" sz="2100" kern="1200" dirty="0"/>
        </a:p>
      </dsp:txBody>
      <dsp:txXfrm>
        <a:off x="1479451" y="2170331"/>
        <a:ext cx="1430218" cy="1430218"/>
      </dsp:txXfrm>
    </dsp:sp>
    <dsp:sp modelId="{8AC40EFE-C627-43F6-AF6E-5A6CE5B64288}">
      <dsp:nvSpPr>
        <dsp:cNvPr id="0" name=""/>
        <dsp:cNvSpPr/>
      </dsp:nvSpPr>
      <dsp:spPr>
        <a:xfrm>
          <a:off x="3108960" y="2092960"/>
          <a:ext cx="1584960" cy="158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Observers</a:t>
          </a:r>
          <a:endParaRPr lang="en-GB" sz="2100" kern="1200" dirty="0"/>
        </a:p>
      </dsp:txBody>
      <dsp:txXfrm>
        <a:off x="3186331" y="2170331"/>
        <a:ext cx="1430218" cy="14302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E9FF6-8BC7-4712-8C25-A5A0BD8954F3}" type="datetimeFigureOut">
              <a:rPr lang="en-GB" smtClean="0"/>
              <a:t>19/03/2014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AECEF8-8ECF-4B90-ABA4-CF214C6B66F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3040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0BFF32-0EA9-4AB4-ABB8-9AE6F7E39DDE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6459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EB38CB-27BE-4A5C-84B9-7062E866F4E3}" type="slidenum">
              <a:rPr lang="en-GB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4820" name="Header Placeholder 4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dirty="0" smtClean="0">
                <a:solidFill>
                  <a:prstClr val="black"/>
                </a:solidFill>
              </a:rPr>
              <a:t>Islington Clinical Commissioning Group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34DE8-694F-4417-B723-7BAEB7B95D2F}" type="slidenum">
              <a:rPr lang="en-GB" smtClean="0">
                <a:solidFill>
                  <a:prstClr val="black"/>
                </a:solidFill>
              </a:rPr>
              <a:pPr/>
              <a:t>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206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0BFF32-0EA9-4AB4-ABB8-9AE6F7E39DDE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6459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0BFF32-0EA9-4AB4-ABB8-9AE6F7E39DDE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6459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0BFF32-0EA9-4AB4-ABB8-9AE6F7E39DDE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6459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0BFF32-0EA9-4AB4-ABB8-9AE6F7E39DDE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6459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6E416-93CB-4C1D-8F14-51AC5B05B59E}" type="datetimeFigureOut">
              <a:rPr lang="en-GB" smtClean="0"/>
              <a:t>19/03/2014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0441-8E5C-4230-9A88-E7B88D6074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977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6E416-93CB-4C1D-8F14-51AC5B05B59E}" type="datetimeFigureOut">
              <a:rPr lang="en-GB" smtClean="0"/>
              <a:t>19/03/2014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0441-8E5C-4230-9A88-E7B88D6074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179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6E416-93CB-4C1D-8F14-51AC5B05B59E}" type="datetimeFigureOut">
              <a:rPr lang="en-GB" smtClean="0"/>
              <a:t>19/03/2014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0441-8E5C-4230-9A88-E7B88D6074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2580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448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9890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9890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036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31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045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632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53835" y="1988840"/>
            <a:ext cx="8836331" cy="1368152"/>
          </a:xfrm>
          <a:prstGeom prst="rect">
            <a:avLst/>
          </a:prstGeom>
          <a:solidFill>
            <a:schemeClr val="accent1"/>
          </a:solidFill>
          <a:ln w="28575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>
            <a:normAutofit/>
          </a:bodyPr>
          <a:lstStyle>
            <a:lvl1pPr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GB" sz="4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pic>
        <p:nvPicPr>
          <p:cNvPr id="7" name="Picture 6" descr="Islington col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57146"/>
            <a:ext cx="2116182" cy="5470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7146"/>
            <a:ext cx="2160240" cy="35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1695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68CE-959A-4C13-B4A3-ABA825CDBF1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3406-8B43-4C5E-9760-AAE7495C276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077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68CE-959A-4C13-B4A3-ABA825CDBF1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3406-8B43-4C5E-9760-AAE7495C276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358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6E416-93CB-4C1D-8F14-51AC5B05B59E}" type="datetimeFigureOut">
              <a:rPr lang="en-GB" smtClean="0"/>
              <a:t>19/03/2014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0441-8E5C-4230-9A88-E7B88D6074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98399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68CE-959A-4C13-B4A3-ABA825CDBF1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3406-8B43-4C5E-9760-AAE7495C276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8040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68CE-959A-4C13-B4A3-ABA825CDBF1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3406-8B43-4C5E-9760-AAE7495C276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863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68CE-959A-4C13-B4A3-ABA825CDBF1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3406-8B43-4C5E-9760-AAE7495C276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9995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68CE-959A-4C13-B4A3-ABA825CDBF1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3406-8B43-4C5E-9760-AAE7495C276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0531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68CE-959A-4C13-B4A3-ABA825CDBF1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3406-8B43-4C5E-9760-AAE7495C276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7942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68CE-959A-4C13-B4A3-ABA825CDBF1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3406-8B43-4C5E-9760-AAE7495C276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2776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68CE-959A-4C13-B4A3-ABA825CDBF1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3406-8B43-4C5E-9760-AAE7495C276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8650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68CE-959A-4C13-B4A3-ABA825CDBF1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3406-8B43-4C5E-9760-AAE7495C276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6589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68CE-959A-4C13-B4A3-ABA825CDBF1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3406-8B43-4C5E-9760-AAE7495C276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7045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EC7C5-C584-4AD8-BB63-99EC7817B00C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27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6E416-93CB-4C1D-8F14-51AC5B05B59E}" type="datetimeFigureOut">
              <a:rPr lang="en-GB" smtClean="0"/>
              <a:t>19/03/2014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0441-8E5C-4230-9A88-E7B88D6074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0162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6E416-93CB-4C1D-8F14-51AC5B05B59E}" type="datetimeFigureOut">
              <a:rPr lang="en-GB" smtClean="0"/>
              <a:t>19/03/2014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0441-8E5C-4230-9A88-E7B88D6074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2755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6E416-93CB-4C1D-8F14-51AC5B05B59E}" type="datetimeFigureOut">
              <a:rPr lang="en-GB" smtClean="0"/>
              <a:t>19/03/2014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0441-8E5C-4230-9A88-E7B88D6074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6644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6E416-93CB-4C1D-8F14-51AC5B05B59E}" type="datetimeFigureOut">
              <a:rPr lang="en-GB" smtClean="0"/>
              <a:t>19/03/2014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0441-8E5C-4230-9A88-E7B88D6074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2855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6E416-93CB-4C1D-8F14-51AC5B05B59E}" type="datetimeFigureOut">
              <a:rPr lang="en-GB" smtClean="0"/>
              <a:t>19/03/2014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0441-8E5C-4230-9A88-E7B88D6074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9270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6E416-93CB-4C1D-8F14-51AC5B05B59E}" type="datetimeFigureOut">
              <a:rPr lang="en-GB" smtClean="0"/>
              <a:t>19/03/2014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0441-8E5C-4230-9A88-E7B88D6074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1719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6E416-93CB-4C1D-8F14-51AC5B05B59E}" type="datetimeFigureOut">
              <a:rPr lang="en-GB" smtClean="0"/>
              <a:t>19/03/2014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0441-8E5C-4230-9A88-E7B88D6074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3553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6E416-93CB-4C1D-8F14-51AC5B05B59E}" type="datetimeFigureOut">
              <a:rPr lang="en-GB" smtClean="0"/>
              <a:t>19/03/2014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40441-8E5C-4230-9A88-E7B88D6074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678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53333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334720"/>
            <a:ext cx="752856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395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00A1DE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468CE-959A-4C13-B4A3-ABA825CDBF1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53406-8B43-4C5E-9760-AAE7495C276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191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ChangeArrowheads="1"/>
          </p:cNvSpPr>
          <p:nvPr/>
        </p:nvSpPr>
        <p:spPr bwMode="auto">
          <a:xfrm>
            <a:off x="0" y="1412776"/>
            <a:ext cx="9144000" cy="2160240"/>
          </a:xfrm>
          <a:prstGeom prst="rect">
            <a:avLst/>
          </a:prstGeom>
          <a:noFill/>
          <a:ln w="28575" algn="ctr">
            <a:solidFill>
              <a:srgbClr val="0072B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79512" y="2204864"/>
            <a:ext cx="8964488" cy="1152699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Islington CCG update</a:t>
            </a:r>
            <a:br>
              <a:rPr lang="en-GB" dirty="0" smtClean="0"/>
            </a:br>
            <a:endParaRPr lang="en-GB" sz="3100" b="1" dirty="0" smtClean="0">
              <a:solidFill>
                <a:schemeClr val="tx1"/>
              </a:solidFill>
            </a:endParaRPr>
          </a:p>
        </p:txBody>
      </p:sp>
      <p:sp>
        <p:nvSpPr>
          <p:cNvPr id="205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115814" y="4365104"/>
            <a:ext cx="6912372" cy="1728191"/>
          </a:xfrm>
        </p:spPr>
        <p:txBody>
          <a:bodyPr/>
          <a:lstStyle/>
          <a:p>
            <a:pPr eaLnBrk="1" hangingPunct="1"/>
            <a:r>
              <a:rPr lang="en-GB" dirty="0" smtClean="0"/>
              <a:t>Locality Patient Participation Groups</a:t>
            </a:r>
          </a:p>
          <a:p>
            <a:pPr eaLnBrk="1" hangingPunct="1"/>
            <a:r>
              <a:rPr lang="en-GB" dirty="0" smtClean="0"/>
              <a:t>March 2014</a:t>
            </a:r>
          </a:p>
        </p:txBody>
      </p:sp>
      <p:pic>
        <p:nvPicPr>
          <p:cNvPr id="13" name="Picture 12" descr="Description: H:\ICCG\Logos and templates\Logos\Islington Clinical Commissioning GroupCO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423368"/>
            <a:ext cx="2790825" cy="771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469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124744"/>
            <a:ext cx="7992888" cy="496855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90513" y="473075"/>
            <a:ext cx="71501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000" b="1" dirty="0" smtClean="0"/>
              <a:t>University College London Hospital (UCLH)  </a:t>
            </a:r>
            <a:endParaRPr lang="en-GB" sz="2000" b="1" dirty="0"/>
          </a:p>
        </p:txBody>
      </p:sp>
      <p:cxnSp>
        <p:nvCxnSpPr>
          <p:cNvPr id="5" name="Straight Connector 10"/>
          <p:cNvCxnSpPr>
            <a:cxnSpLocks noChangeShapeType="1"/>
          </p:cNvCxnSpPr>
          <p:nvPr/>
        </p:nvCxnSpPr>
        <p:spPr bwMode="auto">
          <a:xfrm>
            <a:off x="0" y="1124744"/>
            <a:ext cx="9144000" cy="1588"/>
          </a:xfrm>
          <a:prstGeom prst="line">
            <a:avLst/>
          </a:prstGeom>
          <a:noFill/>
          <a:ln w="25400" algn="ctr">
            <a:solidFill>
              <a:srgbClr val="0072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11" descr="Islington Clinical Commissioning Group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7544" y="1556792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/>
              <a:t>CCG has invested in trust services through payment by results: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Payment flexed according to activity levels - £4m extra in 2013/14</a:t>
            </a:r>
          </a:p>
          <a:p>
            <a:endParaRPr lang="en-GB" sz="1600" dirty="0" smtClean="0"/>
          </a:p>
          <a:p>
            <a:endParaRPr lang="en-GB" sz="1600" b="1" dirty="0"/>
          </a:p>
          <a:p>
            <a:r>
              <a:rPr lang="en-GB" sz="1600" b="1" dirty="0" smtClean="0"/>
              <a:t>CCG investment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Activity levels (see above)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Readmissions prevention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Winter pressures - </a:t>
            </a:r>
            <a:r>
              <a:rPr lang="en-GB" sz="1600" dirty="0"/>
              <a:t>additional capacity to cope with additional </a:t>
            </a:r>
            <a:r>
              <a:rPr lang="en-GB" sz="1600" dirty="0" smtClean="0"/>
              <a:t>demand. Trust is developing a business case to expand A&amp;E and Urgent Care Centre</a:t>
            </a:r>
            <a:endParaRPr lang="en-GB" sz="1600" dirty="0"/>
          </a:p>
          <a:p>
            <a:endParaRPr lang="en-GB" sz="1600" dirty="0"/>
          </a:p>
          <a:p>
            <a:endParaRPr lang="en-GB" sz="1600" dirty="0" smtClean="0"/>
          </a:p>
          <a:p>
            <a:r>
              <a:rPr lang="en-GB" sz="1600" b="1" dirty="0" smtClean="0"/>
              <a:t>Qualitative focus with the trust: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Alternatives to admission – developing ambulatory care pathways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Reducing waiting times for surgery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Payment by Results – ensure only pay for validated and appropriate activity</a:t>
            </a:r>
            <a:endParaRPr lang="en-GB" sz="1600" dirty="0"/>
          </a:p>
          <a:p>
            <a:endParaRPr lang="en-GB" sz="1600" dirty="0" smtClean="0"/>
          </a:p>
          <a:p>
            <a:endParaRPr lang="en-GB" sz="1600" dirty="0"/>
          </a:p>
          <a:p>
            <a:endParaRPr lang="en-GB" sz="1600" dirty="0" smtClean="0"/>
          </a:p>
          <a:p>
            <a:endParaRPr lang="en-GB" sz="1600" dirty="0" smtClean="0"/>
          </a:p>
          <a:p>
            <a:endParaRPr lang="en-GB" sz="1400" dirty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15974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124744"/>
            <a:ext cx="7992888" cy="496855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90513" y="473075"/>
            <a:ext cx="71501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b="1" dirty="0" smtClean="0"/>
              <a:t>Camden &amp; Islington Foundation Trust  </a:t>
            </a:r>
            <a:endParaRPr lang="en-GB" sz="2400" b="1" dirty="0"/>
          </a:p>
        </p:txBody>
      </p:sp>
      <p:cxnSp>
        <p:nvCxnSpPr>
          <p:cNvPr id="5" name="Straight Connector 10"/>
          <p:cNvCxnSpPr>
            <a:cxnSpLocks noChangeShapeType="1"/>
          </p:cNvCxnSpPr>
          <p:nvPr/>
        </p:nvCxnSpPr>
        <p:spPr bwMode="auto">
          <a:xfrm>
            <a:off x="0" y="1124744"/>
            <a:ext cx="9144000" cy="1588"/>
          </a:xfrm>
          <a:prstGeom prst="line">
            <a:avLst/>
          </a:prstGeom>
          <a:noFill/>
          <a:ln w="25400" algn="ctr">
            <a:solidFill>
              <a:srgbClr val="0072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11" descr="Islington Clinical Commissioning Group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7544" y="1556792"/>
            <a:ext cx="842493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/>
              <a:t>CCG has invested in trust services in the last 2 years: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Block contract  (standard payment not varying with activity levels) plus investment</a:t>
            </a:r>
          </a:p>
          <a:p>
            <a:endParaRPr lang="en-GB" sz="1600" b="1" dirty="0"/>
          </a:p>
          <a:p>
            <a:r>
              <a:rPr lang="en-GB" sz="1600" b="1" dirty="0" smtClean="0"/>
              <a:t>CCG recurrent investment £2m in last 2 years: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Dementia – memory clinic; carers; last years of life care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Adult services – rehab and recovery; personality disorders; neuro-development disorders</a:t>
            </a:r>
          </a:p>
          <a:p>
            <a:endParaRPr lang="en-GB" sz="1600" dirty="0"/>
          </a:p>
          <a:p>
            <a:r>
              <a:rPr lang="en-GB" sz="1600" b="1" dirty="0" smtClean="0"/>
              <a:t>CCG non-recurrent investment £1m in last 2years: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Short-term funding to improve quality and processes – Stacey Street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Winter pressures – mental health liaison with hospital services including A&amp;E</a:t>
            </a:r>
          </a:p>
          <a:p>
            <a:endParaRPr lang="en-GB" sz="1600" dirty="0" smtClean="0"/>
          </a:p>
          <a:p>
            <a:r>
              <a:rPr lang="en-GB" sz="1600" b="1" dirty="0" smtClean="0"/>
              <a:t>Qualitative focus with the trust: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Reducing waiting times for assessment and access to psychological therapies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Introduction of mental health tariffs – move to transparent care packages and outcome measures. Also moves from block contract to payment varying with activity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Locality structure – linking into general practices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Crisis services – less out-of-borough placements</a:t>
            </a:r>
            <a:endParaRPr lang="en-GB" sz="1600" dirty="0"/>
          </a:p>
          <a:p>
            <a:endParaRPr lang="en-GB" sz="1600" dirty="0" smtClean="0"/>
          </a:p>
          <a:p>
            <a:endParaRPr lang="en-GB" sz="1600" dirty="0"/>
          </a:p>
          <a:p>
            <a:endParaRPr lang="en-GB" sz="1600" dirty="0" smtClean="0"/>
          </a:p>
          <a:p>
            <a:endParaRPr lang="en-GB" sz="1600" dirty="0" smtClean="0"/>
          </a:p>
          <a:p>
            <a:endParaRPr lang="en-GB" sz="1400" dirty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15974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Islington Clinical Commissioning GroupC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51520" y="332656"/>
            <a:ext cx="56151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 smtClean="0"/>
              <a:t>Commissioning for Quality &amp; Safety</a:t>
            </a:r>
          </a:p>
          <a:p>
            <a:r>
              <a:rPr lang="en-GB" sz="2000" b="1" dirty="0" smtClean="0"/>
              <a:t>A Framework for all providers </a:t>
            </a:r>
            <a:endParaRPr lang="en-GB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467544" y="1412776"/>
            <a:ext cx="813690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2813">
              <a:lnSpc>
                <a:spcPct val="150000"/>
              </a:lnSpc>
              <a:buClr>
                <a:schemeClr val="tx2"/>
              </a:buClr>
              <a:buFont typeface="Arial" charset="0"/>
              <a:buChar char="•"/>
            </a:pPr>
            <a:r>
              <a:rPr lang="en-GB" sz="1400" b="1" dirty="0" smtClean="0"/>
              <a:t>Commissioning for Quality &amp; Innovation (CQUIN) </a:t>
            </a:r>
            <a:r>
              <a:rPr lang="en-GB" sz="1400" dirty="0" smtClean="0"/>
              <a:t>- 2.5% of contract baseline – prevention; integrated care; friends and family test; value based commissioning.</a:t>
            </a:r>
          </a:p>
          <a:p>
            <a:pPr defTabSz="912813">
              <a:lnSpc>
                <a:spcPct val="150000"/>
              </a:lnSpc>
              <a:buClr>
                <a:schemeClr val="tx2"/>
              </a:buClr>
              <a:buFont typeface="Arial" charset="0"/>
              <a:buChar char="•"/>
            </a:pPr>
            <a:r>
              <a:rPr lang="en-GB" sz="1400" b="1" dirty="0" smtClean="0"/>
              <a:t>Quality Premium </a:t>
            </a:r>
            <a:r>
              <a:rPr lang="en-GB" sz="1400" dirty="0" smtClean="0"/>
              <a:t>- £5 per head of population - £1m for Islington CCG</a:t>
            </a:r>
          </a:p>
          <a:p>
            <a:pPr marL="285750" indent="-285750" defTabSz="912813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Ø"/>
            </a:pPr>
            <a:r>
              <a:rPr lang="en-GB" sz="1400" dirty="0" smtClean="0"/>
              <a:t>National measures – reducing avoidable admissions; reducing early mortality</a:t>
            </a:r>
          </a:p>
          <a:p>
            <a:pPr marL="285750" indent="-285750" defTabSz="912813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Ø"/>
            </a:pPr>
            <a:r>
              <a:rPr lang="en-GB" sz="1400" dirty="0" smtClean="0"/>
              <a:t>Local measures – smoking cessation; reablement; support for people with long-term conditions</a:t>
            </a:r>
          </a:p>
          <a:p>
            <a:pPr marL="285750" indent="-285750" defTabSz="912813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Ø"/>
            </a:pPr>
            <a:r>
              <a:rPr lang="en-GB" sz="1400" dirty="0" smtClean="0"/>
              <a:t>Scaled for delivery of Constitution – waiting times – cancer, surgery, A&amp;E</a:t>
            </a:r>
          </a:p>
          <a:p>
            <a:pPr defTabSz="912813">
              <a:lnSpc>
                <a:spcPct val="150000"/>
              </a:lnSpc>
              <a:buClr>
                <a:schemeClr val="tx2"/>
              </a:buClr>
              <a:buFont typeface="Arial" charset="0"/>
              <a:buChar char="•"/>
            </a:pPr>
            <a:r>
              <a:rPr lang="en-GB" sz="1400" b="1" dirty="0" smtClean="0"/>
              <a:t>Provider contracts -  metrics and performance indicators</a:t>
            </a:r>
          </a:p>
          <a:p>
            <a:pPr marL="285750" indent="-285750" defTabSz="912813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Ø"/>
            </a:pPr>
            <a:r>
              <a:rPr lang="en-GB" sz="1400" dirty="0" smtClean="0"/>
              <a:t>Delivery of Constitution and Outcomes Framework – waiting times</a:t>
            </a:r>
          </a:p>
          <a:p>
            <a:pPr marL="285750" indent="-285750" defTabSz="912813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Ø"/>
            </a:pPr>
            <a:r>
              <a:rPr lang="en-GB" sz="1400" dirty="0" smtClean="0"/>
              <a:t>Incentives and penalties –single sex breaches; C-Difficile; A&amp;E; Information</a:t>
            </a:r>
          </a:p>
          <a:p>
            <a:pPr marL="285750" indent="-285750" defTabSz="912813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Ø"/>
            </a:pPr>
            <a:r>
              <a:rPr lang="en-GB" sz="1400" dirty="0" smtClean="0"/>
              <a:t>Best practice tariffs – premium paid for enhanced delivery</a:t>
            </a:r>
          </a:p>
          <a:p>
            <a:pPr marL="285750" indent="-285750" defTabSz="912813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Ø"/>
            </a:pPr>
            <a:r>
              <a:rPr lang="en-GB" sz="1400" dirty="0" smtClean="0"/>
              <a:t>Provider Quality Accounts – summary of the above</a:t>
            </a:r>
          </a:p>
          <a:p>
            <a:pPr marL="285750" indent="-285750" defTabSz="912813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Ø"/>
            </a:pPr>
            <a:r>
              <a:rPr lang="en-GB" sz="1400" dirty="0" smtClean="0"/>
              <a:t>Introduction of Value Based Commissioning – pay for outcomes not outputs</a:t>
            </a:r>
          </a:p>
          <a:p>
            <a:pPr marL="285750" indent="-285750" defTabSz="912813">
              <a:lnSpc>
                <a:spcPct val="150000"/>
              </a:lnSpc>
              <a:buClr>
                <a:schemeClr val="tx2"/>
              </a:buClr>
              <a:buFont typeface="Arial" pitchFamily="34" charset="0"/>
              <a:buChar char="•"/>
            </a:pPr>
            <a:r>
              <a:rPr lang="en-GB" sz="1400" b="1" dirty="0" smtClean="0"/>
              <a:t>Francis Report recommendations</a:t>
            </a:r>
          </a:p>
          <a:p>
            <a:pPr marL="285750" indent="-285750" defTabSz="912813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Ø"/>
            </a:pPr>
            <a:r>
              <a:rPr lang="en-GB" sz="1400" dirty="0" smtClean="0"/>
              <a:t>Triangulation on service quality through patient &amp; GP feedback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311151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Islington Clinical Commissioning GroupC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843808" y="1988840"/>
            <a:ext cx="8136904" cy="920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2813">
              <a:lnSpc>
                <a:spcPct val="150000"/>
              </a:lnSpc>
              <a:buClr>
                <a:schemeClr val="tx2"/>
              </a:buClr>
            </a:pPr>
            <a:r>
              <a:rPr lang="en-GB" sz="4000" b="1" dirty="0" smtClean="0"/>
              <a:t>Questions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4029090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124744"/>
            <a:ext cx="7992888" cy="481399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90513" y="473075"/>
            <a:ext cx="71501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b="1" dirty="0" smtClean="0"/>
              <a:t>Structure of the session</a:t>
            </a:r>
            <a:endParaRPr lang="en-GB" sz="2400" b="1" dirty="0"/>
          </a:p>
        </p:txBody>
      </p:sp>
      <p:cxnSp>
        <p:nvCxnSpPr>
          <p:cNvPr id="5" name="Straight Connector 10"/>
          <p:cNvCxnSpPr>
            <a:cxnSpLocks noChangeShapeType="1"/>
          </p:cNvCxnSpPr>
          <p:nvPr/>
        </p:nvCxnSpPr>
        <p:spPr bwMode="auto">
          <a:xfrm>
            <a:off x="0" y="1124744"/>
            <a:ext cx="9144000" cy="1588"/>
          </a:xfrm>
          <a:prstGeom prst="line">
            <a:avLst/>
          </a:prstGeom>
          <a:noFill/>
          <a:ln w="25400" algn="ctr">
            <a:solidFill>
              <a:srgbClr val="0072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11" descr="Islington Clinical Commissioning Group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5536" y="1720840"/>
            <a:ext cx="7704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2813">
              <a:lnSpc>
                <a:spcPct val="150000"/>
              </a:lnSpc>
              <a:buClr>
                <a:schemeClr val="tx2"/>
              </a:buClr>
              <a:buFont typeface="Arial" charset="0"/>
              <a:buChar char="•"/>
            </a:pPr>
            <a:r>
              <a:rPr lang="en-GB" dirty="0"/>
              <a:t> </a:t>
            </a:r>
            <a:r>
              <a:rPr lang="en-GB" sz="2400" b="1" dirty="0" smtClean="0"/>
              <a:t>CCG overview</a:t>
            </a:r>
          </a:p>
          <a:p>
            <a:pPr defTabSz="912813">
              <a:lnSpc>
                <a:spcPct val="150000"/>
              </a:lnSpc>
              <a:buClr>
                <a:schemeClr val="tx2"/>
              </a:buClr>
              <a:buFont typeface="Arial" charset="0"/>
              <a:buChar char="•"/>
            </a:pPr>
            <a:r>
              <a:rPr lang="en-GB" sz="2400" b="1" dirty="0"/>
              <a:t> </a:t>
            </a:r>
            <a:r>
              <a:rPr lang="en-GB" sz="2400" b="1" dirty="0" smtClean="0"/>
              <a:t>Finance</a:t>
            </a:r>
          </a:p>
          <a:p>
            <a:pPr defTabSz="912813">
              <a:lnSpc>
                <a:spcPct val="150000"/>
              </a:lnSpc>
              <a:buClr>
                <a:schemeClr val="tx2"/>
              </a:buClr>
            </a:pPr>
            <a:endParaRPr lang="en-GB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40240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533331" cy="576064"/>
          </a:xfrm>
        </p:spPr>
        <p:txBody>
          <a:bodyPr>
            <a:normAutofit/>
          </a:bodyPr>
          <a:lstStyle/>
          <a:p>
            <a:r>
              <a:rPr lang="en-GB" sz="2800" dirty="0" smtClean="0"/>
              <a:t>How  our Governing Body is made up</a:t>
            </a:r>
            <a:endParaRPr lang="en-GB" sz="28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432769127"/>
              </p:ext>
            </p:extLst>
          </p:nvPr>
        </p:nvGraphicFramePr>
        <p:xfrm>
          <a:off x="1212304" y="138122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39552" y="2132856"/>
            <a:ext cx="1296144" cy="61555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GB" sz="1200" dirty="0" smtClean="0">
                <a:solidFill>
                  <a:prstClr val="black"/>
                </a:solidFill>
              </a:rPr>
              <a:t>GP Members</a:t>
            </a:r>
          </a:p>
          <a:p>
            <a:r>
              <a:rPr lang="en-GB" sz="1200" dirty="0" smtClean="0">
                <a:solidFill>
                  <a:prstClr val="black"/>
                </a:solidFill>
              </a:rPr>
              <a:t>Practice Nurse</a:t>
            </a:r>
          </a:p>
          <a:p>
            <a:endParaRPr lang="en-GB" sz="1000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3861048"/>
            <a:ext cx="1944216" cy="61555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GB" sz="1200" dirty="0" smtClean="0">
                <a:solidFill>
                  <a:prstClr val="black"/>
                </a:solidFill>
              </a:rPr>
              <a:t>Lay Members</a:t>
            </a:r>
          </a:p>
          <a:p>
            <a:r>
              <a:rPr lang="en-GB" sz="1200" dirty="0" smtClean="0">
                <a:solidFill>
                  <a:prstClr val="black"/>
                </a:solidFill>
              </a:rPr>
              <a:t>Secondary Care Doctor </a:t>
            </a:r>
          </a:p>
          <a:p>
            <a:endParaRPr lang="en-GB" sz="10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44208" y="2132856"/>
            <a:ext cx="2016224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GB" sz="1200" dirty="0" smtClean="0">
                <a:solidFill>
                  <a:prstClr val="black"/>
                </a:solidFill>
              </a:rPr>
              <a:t>Chief Officer</a:t>
            </a:r>
          </a:p>
          <a:p>
            <a:r>
              <a:rPr lang="en-GB" sz="1200" dirty="0" smtClean="0">
                <a:solidFill>
                  <a:prstClr val="black"/>
                </a:solidFill>
              </a:rPr>
              <a:t>Chief Finance Officer</a:t>
            </a:r>
          </a:p>
          <a:p>
            <a:r>
              <a:rPr lang="en-GB" sz="1200" dirty="0" smtClean="0">
                <a:solidFill>
                  <a:prstClr val="black"/>
                </a:solidFill>
              </a:rPr>
              <a:t>Lead Nurse</a:t>
            </a:r>
            <a:endParaRPr lang="en-GB" sz="10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2200" y="3854946"/>
            <a:ext cx="2304256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GB" sz="1200" dirty="0" smtClean="0">
                <a:solidFill>
                  <a:prstClr val="black"/>
                </a:solidFill>
              </a:rPr>
              <a:t>Patient Representative</a:t>
            </a:r>
          </a:p>
          <a:p>
            <a:r>
              <a:rPr lang="en-GB" sz="1200" dirty="0" smtClean="0">
                <a:solidFill>
                  <a:prstClr val="black"/>
                </a:solidFill>
              </a:rPr>
              <a:t>Council</a:t>
            </a:r>
          </a:p>
          <a:p>
            <a:r>
              <a:rPr lang="en-GB" sz="1200" dirty="0" err="1" smtClean="0">
                <a:solidFill>
                  <a:prstClr val="black"/>
                </a:solidFill>
              </a:rPr>
              <a:t>Healthwatch</a:t>
            </a:r>
            <a:endParaRPr lang="en-GB" sz="1200" dirty="0" smtClean="0">
              <a:solidFill>
                <a:prstClr val="black"/>
              </a:solidFill>
            </a:endParaRPr>
          </a:p>
          <a:p>
            <a:r>
              <a:rPr lang="en-GB" sz="1200" dirty="0" smtClean="0">
                <a:solidFill>
                  <a:prstClr val="black"/>
                </a:solidFill>
              </a:rPr>
              <a:t>Local Medical Committee</a:t>
            </a:r>
          </a:p>
        </p:txBody>
      </p:sp>
    </p:spTree>
    <p:extLst>
      <p:ext uri="{BB962C8B-B14F-4D97-AF65-F5344CB8AC3E}">
        <p14:creationId xmlns:p14="http://schemas.microsoft.com/office/powerpoint/2010/main" val="98775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 noChangeArrowheads="1"/>
          </p:cNvSpPr>
          <p:nvPr>
            <p:ph type="title"/>
          </p:nvPr>
        </p:nvSpPr>
        <p:spPr>
          <a:xfrm>
            <a:off x="327991" y="702209"/>
            <a:ext cx="8229600" cy="796925"/>
          </a:xfrm>
        </p:spPr>
        <p:txBody>
          <a:bodyPr/>
          <a:lstStyle/>
          <a:p>
            <a:pPr algn="just" eaLnBrk="1" hangingPunct="1"/>
            <a:r>
              <a:rPr lang="en-GB" sz="3200" b="1" dirty="0" smtClean="0">
                <a:cs typeface="Arial" charset="0"/>
              </a:rPr>
              <a:t>		          Executive Directorate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>
          <a:xfrm>
            <a:off x="6603544" y="6245225"/>
            <a:ext cx="2133600" cy="476250"/>
          </a:xfrm>
        </p:spPr>
        <p:txBody>
          <a:bodyPr/>
          <a:lstStyle/>
          <a:p>
            <a:pPr>
              <a:defRPr/>
            </a:pPr>
            <a:fld id="{0910CBB8-4305-4931-8EDD-4AE311B9C26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2" name="_s16397"/>
          <p:cNvSpPr>
            <a:spLocks noChangeArrowheads="1"/>
          </p:cNvSpPr>
          <p:nvPr/>
        </p:nvSpPr>
        <p:spPr bwMode="auto">
          <a:xfrm>
            <a:off x="3016665" y="1582738"/>
            <a:ext cx="1825625" cy="671512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GB" sz="1000" b="1" dirty="0">
                <a:solidFill>
                  <a:prstClr val="black"/>
                </a:solidFill>
              </a:rPr>
              <a:t>Chair</a:t>
            </a:r>
          </a:p>
          <a:p>
            <a:pPr algn="ctr"/>
            <a:r>
              <a:rPr lang="en-GB" sz="1000" dirty="0" smtClean="0">
                <a:solidFill>
                  <a:prstClr val="black"/>
                </a:solidFill>
              </a:rPr>
              <a:t>Dr Gillian </a:t>
            </a:r>
            <a:r>
              <a:rPr lang="en-GB" sz="1000" dirty="0">
                <a:solidFill>
                  <a:prstClr val="black"/>
                </a:solidFill>
              </a:rPr>
              <a:t>Greenhough</a:t>
            </a:r>
          </a:p>
        </p:txBody>
      </p:sp>
      <p:sp>
        <p:nvSpPr>
          <p:cNvPr id="33815" name="AutoShape 22"/>
          <p:cNvSpPr>
            <a:spLocks noChangeArrowheads="1"/>
          </p:cNvSpPr>
          <p:nvPr/>
        </p:nvSpPr>
        <p:spPr bwMode="auto">
          <a:xfrm>
            <a:off x="3292120" y="4270520"/>
            <a:ext cx="1287463" cy="1052513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GB" sz="1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Director of Quality </a:t>
            </a:r>
          </a:p>
          <a:p>
            <a:pPr algn="ctr">
              <a:defRPr/>
            </a:pPr>
            <a:r>
              <a:rPr lang="en-GB" sz="1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&amp; Integrated </a:t>
            </a:r>
          </a:p>
          <a:p>
            <a:pPr algn="ctr">
              <a:defRPr/>
            </a:pPr>
            <a:r>
              <a:rPr lang="en-GB" sz="1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Governance</a:t>
            </a:r>
          </a:p>
          <a:p>
            <a:pPr algn="ctr">
              <a:defRPr/>
            </a:pPr>
            <a:r>
              <a:rPr lang="en-GB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Martin </a:t>
            </a:r>
            <a:r>
              <a:rPr lang="en-GB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Machra</a:t>
            </a:r>
            <a:r>
              <a:rPr lang="en-GB" sz="1000" dirty="0">
                <a:solidFill>
                  <a:prstClr val="black"/>
                </a:solidFill>
              </a:rPr>
              <a:t>y</a:t>
            </a:r>
            <a:endParaRPr lang="en-GB" sz="1050" dirty="0">
              <a:solidFill>
                <a:prstClr val="black"/>
              </a:solidFill>
            </a:endParaRPr>
          </a:p>
        </p:txBody>
      </p:sp>
      <p:sp>
        <p:nvSpPr>
          <p:cNvPr id="15364" name="AutoShape 28"/>
          <p:cNvSpPr>
            <a:spLocks noChangeArrowheads="1"/>
          </p:cNvSpPr>
          <p:nvPr/>
        </p:nvSpPr>
        <p:spPr bwMode="auto">
          <a:xfrm>
            <a:off x="4760000" y="4280519"/>
            <a:ext cx="1357313" cy="1052513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000" b="1" dirty="0">
                <a:solidFill>
                  <a:prstClr val="black"/>
                </a:solidFill>
              </a:rPr>
              <a:t>Director of </a:t>
            </a:r>
          </a:p>
          <a:p>
            <a:pPr algn="ctr"/>
            <a:r>
              <a:rPr lang="en-GB" sz="1000" b="1" dirty="0">
                <a:solidFill>
                  <a:prstClr val="black"/>
                </a:solidFill>
              </a:rPr>
              <a:t>Commissioning</a:t>
            </a:r>
          </a:p>
          <a:p>
            <a:pPr algn="ctr"/>
            <a:r>
              <a:rPr lang="en-GB" sz="1000" dirty="0" smtClean="0">
                <a:solidFill>
                  <a:prstClr val="black"/>
                </a:solidFill>
              </a:rPr>
              <a:t>Paul Sinden</a:t>
            </a:r>
            <a:endParaRPr lang="en-GB" sz="1000" dirty="0">
              <a:solidFill>
                <a:prstClr val="black"/>
              </a:solidFill>
            </a:endParaRPr>
          </a:p>
        </p:txBody>
      </p:sp>
      <p:sp>
        <p:nvSpPr>
          <p:cNvPr id="15365" name="AutoShape 49"/>
          <p:cNvSpPr>
            <a:spLocks noChangeArrowheads="1"/>
          </p:cNvSpPr>
          <p:nvPr/>
        </p:nvSpPr>
        <p:spPr bwMode="auto">
          <a:xfrm>
            <a:off x="1723172" y="4270521"/>
            <a:ext cx="1368425" cy="1052512"/>
          </a:xfrm>
          <a:prstGeom prst="roundRect">
            <a:avLst>
              <a:gd name="adj" fmla="val 1788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000" b="1" dirty="0">
                <a:solidFill>
                  <a:prstClr val="black"/>
                </a:solidFill>
                <a:cs typeface="Arial" charset="0"/>
              </a:rPr>
              <a:t>Chief </a:t>
            </a:r>
          </a:p>
          <a:p>
            <a:pPr algn="ctr"/>
            <a:r>
              <a:rPr lang="en-GB" sz="1000" b="1" dirty="0">
                <a:solidFill>
                  <a:prstClr val="black"/>
                </a:solidFill>
                <a:cs typeface="Arial" charset="0"/>
              </a:rPr>
              <a:t>Finance Officer</a:t>
            </a:r>
          </a:p>
          <a:p>
            <a:pPr algn="ctr"/>
            <a:r>
              <a:rPr lang="en-GB" sz="1000" dirty="0" smtClean="0">
                <a:solidFill>
                  <a:prstClr val="black"/>
                </a:solidFill>
                <a:cs typeface="Arial" charset="0"/>
              </a:rPr>
              <a:t>Ahmet Koray</a:t>
            </a:r>
            <a:endParaRPr lang="en-GB" sz="10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5367" name="_s16397"/>
          <p:cNvSpPr>
            <a:spLocks noChangeArrowheads="1"/>
          </p:cNvSpPr>
          <p:nvPr/>
        </p:nvSpPr>
        <p:spPr bwMode="auto">
          <a:xfrm>
            <a:off x="3016063" y="2625188"/>
            <a:ext cx="1846898" cy="655638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GB" sz="1000" b="1" dirty="0">
                <a:solidFill>
                  <a:prstClr val="black"/>
                </a:solidFill>
              </a:rPr>
              <a:t>Chief </a:t>
            </a:r>
            <a:r>
              <a:rPr lang="en-GB" sz="1000" b="1" dirty="0" smtClean="0">
                <a:solidFill>
                  <a:prstClr val="black"/>
                </a:solidFill>
              </a:rPr>
              <a:t>Officer</a:t>
            </a:r>
            <a:endParaRPr lang="en-GB" sz="1000" b="1" dirty="0">
              <a:solidFill>
                <a:prstClr val="black"/>
              </a:solidFill>
            </a:endParaRPr>
          </a:p>
          <a:p>
            <a:pPr algn="ctr"/>
            <a:r>
              <a:rPr lang="en-GB" sz="1000" dirty="0" smtClean="0">
                <a:solidFill>
                  <a:prstClr val="black"/>
                </a:solidFill>
              </a:rPr>
              <a:t>Alison </a:t>
            </a:r>
            <a:r>
              <a:rPr lang="en-GB" sz="1000" dirty="0">
                <a:solidFill>
                  <a:prstClr val="black"/>
                </a:solidFill>
              </a:rPr>
              <a:t>Blair</a:t>
            </a:r>
          </a:p>
        </p:txBody>
      </p:sp>
      <p:sp>
        <p:nvSpPr>
          <p:cNvPr id="15375" name="AutoShape 26"/>
          <p:cNvSpPr>
            <a:spLocks noChangeArrowheads="1"/>
          </p:cNvSpPr>
          <p:nvPr/>
        </p:nvSpPr>
        <p:spPr bwMode="auto">
          <a:xfrm>
            <a:off x="6798591" y="2440025"/>
            <a:ext cx="1403350" cy="70728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000" b="1" dirty="0" smtClean="0">
                <a:solidFill>
                  <a:prstClr val="black"/>
                </a:solidFill>
              </a:rPr>
              <a:t>Director </a:t>
            </a:r>
            <a:endParaRPr lang="en-GB" sz="1000" b="1" dirty="0">
              <a:solidFill>
                <a:prstClr val="black"/>
              </a:solidFill>
            </a:endParaRPr>
          </a:p>
          <a:p>
            <a:pPr algn="ctr"/>
            <a:r>
              <a:rPr lang="en-GB" sz="1000" b="1" dirty="0">
                <a:solidFill>
                  <a:prstClr val="black"/>
                </a:solidFill>
              </a:rPr>
              <a:t>Public </a:t>
            </a:r>
            <a:r>
              <a:rPr lang="en-GB" sz="1000" b="1" dirty="0" smtClean="0">
                <a:solidFill>
                  <a:prstClr val="black"/>
                </a:solidFill>
              </a:rPr>
              <a:t>Health</a:t>
            </a:r>
          </a:p>
          <a:p>
            <a:pPr algn="ctr"/>
            <a:r>
              <a:rPr lang="en-GB" sz="1000" b="1" i="1" dirty="0" smtClean="0">
                <a:solidFill>
                  <a:prstClr val="black"/>
                </a:solidFill>
              </a:rPr>
              <a:t>(Local Authority)</a:t>
            </a:r>
          </a:p>
          <a:p>
            <a:pPr algn="ctr"/>
            <a:r>
              <a:rPr lang="en-GB" sz="1000" dirty="0" smtClean="0">
                <a:solidFill>
                  <a:prstClr val="black"/>
                </a:solidFill>
              </a:rPr>
              <a:t>Julie Billett</a:t>
            </a:r>
            <a:endParaRPr lang="en-GB" sz="1000" dirty="0">
              <a:solidFill>
                <a:prstClr val="black"/>
              </a:solidFill>
            </a:endParaRPr>
          </a:p>
        </p:txBody>
      </p:sp>
      <p:cxnSp>
        <p:nvCxnSpPr>
          <p:cNvPr id="58" name="Elbow Connector 57"/>
          <p:cNvCxnSpPr/>
          <p:nvPr/>
        </p:nvCxnSpPr>
        <p:spPr>
          <a:xfrm>
            <a:off x="4862961" y="3113158"/>
            <a:ext cx="1957279" cy="650004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2407385" y="3952267"/>
            <a:ext cx="3031272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15367" idx="3"/>
          </p:cNvCxnSpPr>
          <p:nvPr/>
        </p:nvCxnSpPr>
        <p:spPr>
          <a:xfrm flipV="1">
            <a:off x="4862961" y="2876555"/>
            <a:ext cx="1954680" cy="76452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/>
          <p:nvPr/>
        </p:nvCxnSpPr>
        <p:spPr>
          <a:xfrm flipV="1">
            <a:off x="4841312" y="2090160"/>
            <a:ext cx="1932227" cy="703505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utoShape 26"/>
          <p:cNvSpPr>
            <a:spLocks noChangeArrowheads="1"/>
          </p:cNvSpPr>
          <p:nvPr/>
        </p:nvSpPr>
        <p:spPr bwMode="auto">
          <a:xfrm>
            <a:off x="6773539" y="1585847"/>
            <a:ext cx="1403350" cy="70728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000" b="1" dirty="0" smtClean="0">
                <a:solidFill>
                  <a:prstClr val="black"/>
                </a:solidFill>
              </a:rPr>
              <a:t>Service Director</a:t>
            </a:r>
          </a:p>
          <a:p>
            <a:pPr algn="ctr"/>
            <a:r>
              <a:rPr lang="en-GB" sz="1000" b="1" i="1" dirty="0" smtClean="0">
                <a:solidFill>
                  <a:prstClr val="black"/>
                </a:solidFill>
              </a:rPr>
              <a:t>Adult Social Care</a:t>
            </a:r>
          </a:p>
          <a:p>
            <a:pPr algn="ctr"/>
            <a:r>
              <a:rPr lang="en-GB" sz="1000" b="1" i="1" dirty="0" smtClean="0">
                <a:solidFill>
                  <a:prstClr val="black"/>
                </a:solidFill>
              </a:rPr>
              <a:t>(Local Authority)</a:t>
            </a:r>
          </a:p>
          <a:p>
            <a:pPr algn="ctr"/>
            <a:r>
              <a:rPr lang="en-GB" sz="1000" dirty="0" smtClean="0">
                <a:solidFill>
                  <a:prstClr val="black"/>
                </a:solidFill>
              </a:rPr>
              <a:t>Simon </a:t>
            </a:r>
            <a:r>
              <a:rPr lang="en-GB" sz="1000" dirty="0">
                <a:solidFill>
                  <a:prstClr val="black"/>
                </a:solidFill>
              </a:rPr>
              <a:t> Galczynski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3931434" y="3933930"/>
            <a:ext cx="1" cy="3386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15365" idx="0"/>
          </p:cNvCxnSpPr>
          <p:nvPr/>
        </p:nvCxnSpPr>
        <p:spPr>
          <a:xfrm>
            <a:off x="2407385" y="3952267"/>
            <a:ext cx="0" cy="3182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5367" idx="2"/>
          </p:cNvCxnSpPr>
          <p:nvPr/>
        </p:nvCxnSpPr>
        <p:spPr>
          <a:xfrm flipH="1">
            <a:off x="3929480" y="3280826"/>
            <a:ext cx="10032" cy="6531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438656" y="3941906"/>
            <a:ext cx="1" cy="3386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AutoShape 26"/>
          <p:cNvSpPr>
            <a:spLocks noChangeArrowheads="1"/>
          </p:cNvSpPr>
          <p:nvPr/>
        </p:nvSpPr>
        <p:spPr bwMode="auto">
          <a:xfrm>
            <a:off x="6798591" y="3311254"/>
            <a:ext cx="1403349" cy="70728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000" b="1" dirty="0" smtClean="0">
                <a:solidFill>
                  <a:prstClr val="black"/>
                </a:solidFill>
              </a:rPr>
              <a:t>Commissioning </a:t>
            </a:r>
          </a:p>
          <a:p>
            <a:pPr algn="ctr"/>
            <a:r>
              <a:rPr lang="en-GB" sz="1000" b="1" dirty="0" smtClean="0">
                <a:solidFill>
                  <a:prstClr val="black"/>
                </a:solidFill>
              </a:rPr>
              <a:t>Support Director</a:t>
            </a:r>
          </a:p>
          <a:p>
            <a:pPr algn="ctr"/>
            <a:r>
              <a:rPr lang="en-GB" sz="1000" b="1" dirty="0">
                <a:solidFill>
                  <a:prstClr val="black"/>
                </a:solidFill>
              </a:rPr>
              <a:t>(</a:t>
            </a:r>
            <a:r>
              <a:rPr lang="en-GB" sz="1000" b="1" dirty="0" smtClean="0">
                <a:solidFill>
                  <a:prstClr val="black"/>
                </a:solidFill>
              </a:rPr>
              <a:t>CSU C&amp;I CCG</a:t>
            </a:r>
            <a:r>
              <a:rPr lang="en-GB" sz="1000" b="1" i="1" dirty="0" smtClean="0">
                <a:solidFill>
                  <a:prstClr val="black"/>
                </a:solidFill>
              </a:rPr>
              <a:t>)</a:t>
            </a:r>
          </a:p>
          <a:p>
            <a:pPr algn="ctr"/>
            <a:r>
              <a:rPr lang="en-GB" sz="1000" dirty="0" smtClean="0">
                <a:solidFill>
                  <a:prstClr val="black"/>
                </a:solidFill>
              </a:rPr>
              <a:t>Tony Hoolaghan</a:t>
            </a:r>
            <a:endParaRPr lang="en-GB" sz="1000" dirty="0">
              <a:solidFill>
                <a:prstClr val="black"/>
              </a:solidFill>
            </a:endParaRPr>
          </a:p>
        </p:txBody>
      </p:sp>
      <p:cxnSp>
        <p:nvCxnSpPr>
          <p:cNvPr id="7" name="Elbow Connector 6"/>
          <p:cNvCxnSpPr>
            <a:stCxn id="19" idx="3"/>
          </p:cNvCxnSpPr>
          <p:nvPr/>
        </p:nvCxnSpPr>
        <p:spPr>
          <a:xfrm>
            <a:off x="8201940" y="3664895"/>
            <a:ext cx="355651" cy="433674"/>
          </a:xfrm>
          <a:prstGeom prst="bentConnector2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7954470" y="4106237"/>
            <a:ext cx="1090173" cy="570959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000" b="1" dirty="0">
              <a:solidFill>
                <a:prstClr val="black"/>
              </a:solidFill>
              <a:cs typeface="Arial" pitchFamily="34" charset="0"/>
            </a:endParaRPr>
          </a:p>
          <a:p>
            <a:pPr algn="ctr">
              <a:defRPr/>
            </a:pPr>
            <a:r>
              <a:rPr lang="en-GB" sz="1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 </a:t>
            </a:r>
          </a:p>
          <a:p>
            <a:pPr algn="ctr">
              <a:defRPr/>
            </a:pPr>
            <a:r>
              <a:rPr lang="en-GB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Alice Mutumba</a:t>
            </a:r>
          </a:p>
          <a:p>
            <a:pPr algn="ctr">
              <a:defRPr/>
            </a:pPr>
            <a:r>
              <a:rPr lang="en-GB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(CSU)</a:t>
            </a:r>
            <a:endParaRPr lang="en-GB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en-GB" sz="1000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825" y="169039"/>
            <a:ext cx="2762250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AutoShape 49"/>
          <p:cNvSpPr>
            <a:spLocks noChangeArrowheads="1"/>
          </p:cNvSpPr>
          <p:nvPr/>
        </p:nvSpPr>
        <p:spPr bwMode="auto">
          <a:xfrm>
            <a:off x="363655" y="3230827"/>
            <a:ext cx="1368425" cy="1052512"/>
          </a:xfrm>
          <a:prstGeom prst="roundRect">
            <a:avLst>
              <a:gd name="adj" fmla="val 1788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000" b="1" dirty="0" smtClean="0">
                <a:solidFill>
                  <a:prstClr val="black"/>
                </a:solidFill>
                <a:cs typeface="Arial" charset="0"/>
              </a:rPr>
              <a:t>Joint Primary</a:t>
            </a:r>
          </a:p>
          <a:p>
            <a:pPr algn="ctr"/>
            <a:r>
              <a:rPr lang="en-GB" sz="1000" b="1" dirty="0" smtClean="0">
                <a:solidFill>
                  <a:prstClr val="black"/>
                </a:solidFill>
                <a:cs typeface="Arial" charset="0"/>
              </a:rPr>
              <a:t>Care Clinical </a:t>
            </a:r>
          </a:p>
          <a:p>
            <a:pPr algn="ctr"/>
            <a:r>
              <a:rPr lang="en-GB" sz="1000" b="1" dirty="0" smtClean="0">
                <a:solidFill>
                  <a:prstClr val="black"/>
                </a:solidFill>
                <a:cs typeface="Arial" charset="0"/>
              </a:rPr>
              <a:t>Lead</a:t>
            </a:r>
          </a:p>
          <a:p>
            <a:pPr algn="ctr"/>
            <a:r>
              <a:rPr lang="en-GB" sz="1000" b="1" dirty="0" smtClean="0">
                <a:solidFill>
                  <a:prstClr val="black"/>
                </a:solidFill>
                <a:cs typeface="Arial" charset="0"/>
              </a:rPr>
              <a:t>(C&amp;I CCG)</a:t>
            </a:r>
          </a:p>
          <a:p>
            <a:pPr algn="ctr"/>
            <a:r>
              <a:rPr lang="en-GB" sz="1000" dirty="0" smtClean="0">
                <a:solidFill>
                  <a:prstClr val="black"/>
                </a:solidFill>
                <a:cs typeface="Arial" charset="0"/>
              </a:rPr>
              <a:t>Vacant </a:t>
            </a:r>
            <a:endParaRPr lang="en-GB" sz="1000" dirty="0">
              <a:solidFill>
                <a:prstClr val="black"/>
              </a:solidFill>
              <a:cs typeface="Arial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1047132" y="2359467"/>
            <a:ext cx="0" cy="8569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7133" y="2359336"/>
            <a:ext cx="133572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397656" y="1928222"/>
            <a:ext cx="623888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2382853" y="1918494"/>
            <a:ext cx="0" cy="93934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373125" y="2857834"/>
            <a:ext cx="623888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937334" y="2254250"/>
            <a:ext cx="0" cy="3746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77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124744"/>
            <a:ext cx="1368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prstClr val="black"/>
                </a:solidFill>
              </a:rPr>
              <a:t>ELECTED</a:t>
            </a:r>
            <a:endParaRPr lang="en-GB" sz="16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3968" y="1124744"/>
            <a:ext cx="16201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prstClr val="black"/>
                </a:solidFill>
              </a:rPr>
              <a:t>EXECUTIVE</a:t>
            </a:r>
            <a:endParaRPr lang="en-GB" sz="1600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4314582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prstClr val="black"/>
                </a:solidFill>
              </a:rPr>
              <a:t>APPOINTED</a:t>
            </a:r>
            <a:endParaRPr lang="en-GB" sz="1600" b="1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544" y="1484784"/>
            <a:ext cx="3672408" cy="286232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GB" sz="1200" b="1" dirty="0">
                <a:solidFill>
                  <a:prstClr val="black"/>
                </a:solidFill>
              </a:rPr>
              <a:t>Sharon Bennett</a:t>
            </a:r>
          </a:p>
          <a:p>
            <a:r>
              <a:rPr lang="en-GB" sz="1200" dirty="0" smtClean="0">
                <a:solidFill>
                  <a:prstClr val="black"/>
                </a:solidFill>
              </a:rPr>
              <a:t>GP</a:t>
            </a:r>
          </a:p>
          <a:p>
            <a:endParaRPr lang="en-GB" sz="1200" dirty="0" smtClean="0">
              <a:solidFill>
                <a:prstClr val="black"/>
              </a:solidFill>
            </a:endParaRPr>
          </a:p>
          <a:p>
            <a:r>
              <a:rPr lang="en-GB" sz="1200" b="1" dirty="0" smtClean="0">
                <a:solidFill>
                  <a:prstClr val="black"/>
                </a:solidFill>
              </a:rPr>
              <a:t>Katie </a:t>
            </a:r>
            <a:r>
              <a:rPr lang="en-GB" sz="1200" b="1" dirty="0">
                <a:solidFill>
                  <a:prstClr val="black"/>
                </a:solidFill>
              </a:rPr>
              <a:t>Coleman</a:t>
            </a:r>
          </a:p>
          <a:p>
            <a:r>
              <a:rPr lang="en-GB" sz="1200" dirty="0">
                <a:solidFill>
                  <a:prstClr val="black"/>
                </a:solidFill>
              </a:rPr>
              <a:t>Co-Vice Chair </a:t>
            </a:r>
            <a:r>
              <a:rPr lang="en-GB" sz="1200" dirty="0" smtClean="0">
                <a:solidFill>
                  <a:prstClr val="black"/>
                </a:solidFill>
              </a:rPr>
              <a:t>GP</a:t>
            </a:r>
          </a:p>
          <a:p>
            <a:endParaRPr lang="en-GB" sz="1200" dirty="0" smtClean="0">
              <a:solidFill>
                <a:prstClr val="black"/>
              </a:solidFill>
            </a:endParaRPr>
          </a:p>
          <a:p>
            <a:r>
              <a:rPr lang="en-GB" sz="1200" b="1" dirty="0">
                <a:solidFill>
                  <a:prstClr val="black"/>
                </a:solidFill>
              </a:rPr>
              <a:t>Gillian Greenhough</a:t>
            </a:r>
          </a:p>
          <a:p>
            <a:r>
              <a:rPr lang="en-GB" sz="1200" dirty="0">
                <a:solidFill>
                  <a:prstClr val="black"/>
                </a:solidFill>
              </a:rPr>
              <a:t>Chair and </a:t>
            </a:r>
            <a:r>
              <a:rPr lang="en-GB" sz="1200" dirty="0" smtClean="0">
                <a:solidFill>
                  <a:prstClr val="black"/>
                </a:solidFill>
              </a:rPr>
              <a:t>GP</a:t>
            </a:r>
          </a:p>
          <a:p>
            <a:endParaRPr lang="en-GB" sz="1200" dirty="0">
              <a:solidFill>
                <a:prstClr val="black"/>
              </a:solidFill>
            </a:endParaRPr>
          </a:p>
          <a:p>
            <a:r>
              <a:rPr lang="en-GB" sz="1200" b="1" dirty="0" smtClean="0">
                <a:solidFill>
                  <a:prstClr val="black"/>
                </a:solidFill>
              </a:rPr>
              <a:t>Jennie </a:t>
            </a:r>
            <a:r>
              <a:rPr lang="en-GB" sz="1200" b="1" dirty="0">
                <a:solidFill>
                  <a:prstClr val="black"/>
                </a:solidFill>
              </a:rPr>
              <a:t>Hurley</a:t>
            </a:r>
          </a:p>
          <a:p>
            <a:r>
              <a:rPr lang="en-GB" sz="1200" dirty="0">
                <a:solidFill>
                  <a:prstClr val="black"/>
                </a:solidFill>
              </a:rPr>
              <a:t>Practice </a:t>
            </a:r>
            <a:r>
              <a:rPr lang="en-GB" sz="1200" dirty="0" smtClean="0">
                <a:solidFill>
                  <a:prstClr val="black"/>
                </a:solidFill>
              </a:rPr>
              <a:t>Nurse</a:t>
            </a:r>
          </a:p>
          <a:p>
            <a:endParaRPr lang="en-GB" sz="1200" dirty="0" smtClean="0">
              <a:solidFill>
                <a:prstClr val="black"/>
              </a:solidFill>
            </a:endParaRPr>
          </a:p>
          <a:p>
            <a:r>
              <a:rPr lang="en-GB" sz="1200" b="1" dirty="0" smtClean="0">
                <a:solidFill>
                  <a:prstClr val="black"/>
                </a:solidFill>
              </a:rPr>
              <a:t>Sabin Khan</a:t>
            </a:r>
            <a:endParaRPr lang="en-GB" sz="1200" b="1" dirty="0">
              <a:solidFill>
                <a:prstClr val="black"/>
              </a:solidFill>
            </a:endParaRPr>
          </a:p>
          <a:p>
            <a:r>
              <a:rPr lang="en-GB" sz="1200" dirty="0">
                <a:solidFill>
                  <a:prstClr val="black"/>
                </a:solidFill>
              </a:rPr>
              <a:t>Salaried </a:t>
            </a:r>
            <a:r>
              <a:rPr lang="en-GB" sz="1200" dirty="0" smtClean="0">
                <a:solidFill>
                  <a:prstClr val="black"/>
                </a:solidFill>
              </a:rPr>
              <a:t>GP</a:t>
            </a:r>
          </a:p>
          <a:p>
            <a:endParaRPr lang="en-GB" sz="1200" dirty="0" smtClean="0">
              <a:solidFill>
                <a:prstClr val="black"/>
              </a:solidFill>
            </a:endParaRPr>
          </a:p>
          <a:p>
            <a:r>
              <a:rPr lang="en-GB" sz="1200" b="1" dirty="0" smtClean="0">
                <a:solidFill>
                  <a:prstClr val="black"/>
                </a:solidFill>
              </a:rPr>
              <a:t>Rathini </a:t>
            </a:r>
            <a:r>
              <a:rPr lang="en-GB" sz="1200" b="1" dirty="0">
                <a:solidFill>
                  <a:prstClr val="black"/>
                </a:solidFill>
              </a:rPr>
              <a:t>Ratnavel</a:t>
            </a:r>
          </a:p>
          <a:p>
            <a:r>
              <a:rPr lang="en-GB" sz="1200" dirty="0" smtClean="0">
                <a:solidFill>
                  <a:prstClr val="black"/>
                </a:solidFill>
              </a:rPr>
              <a:t>GP</a:t>
            </a:r>
          </a:p>
          <a:p>
            <a:endParaRPr lang="en-GB" sz="1200" dirty="0">
              <a:solidFill>
                <a:prstClr val="black"/>
              </a:solidFill>
            </a:endParaRPr>
          </a:p>
          <a:p>
            <a:r>
              <a:rPr lang="en-GB" sz="1200" b="1" dirty="0" smtClean="0">
                <a:solidFill>
                  <a:prstClr val="black"/>
                </a:solidFill>
              </a:rPr>
              <a:t>Stephen Rogers</a:t>
            </a:r>
          </a:p>
          <a:p>
            <a:r>
              <a:rPr lang="en-GB" sz="1200" dirty="0" smtClean="0">
                <a:solidFill>
                  <a:prstClr val="black"/>
                </a:solidFill>
              </a:rPr>
              <a:t>GP</a:t>
            </a:r>
          </a:p>
          <a:p>
            <a:endParaRPr lang="en-GB" sz="1200" b="1" dirty="0" smtClean="0">
              <a:solidFill>
                <a:prstClr val="black"/>
              </a:solidFill>
            </a:endParaRPr>
          </a:p>
          <a:p>
            <a:r>
              <a:rPr lang="en-GB" sz="1200" b="1" dirty="0">
                <a:solidFill>
                  <a:prstClr val="black"/>
                </a:solidFill>
              </a:rPr>
              <a:t>Jo Sauvage</a:t>
            </a:r>
          </a:p>
          <a:p>
            <a:r>
              <a:rPr lang="en-GB" sz="1200" dirty="0">
                <a:solidFill>
                  <a:prstClr val="black"/>
                </a:solidFill>
              </a:rPr>
              <a:t>Co-Vice Chair and GP</a:t>
            </a:r>
          </a:p>
          <a:p>
            <a:endParaRPr lang="en-GB" sz="1200" b="1" dirty="0" smtClean="0">
              <a:solidFill>
                <a:prstClr val="black"/>
              </a:solidFill>
            </a:endParaRPr>
          </a:p>
          <a:p>
            <a:r>
              <a:rPr lang="en-GB" sz="1200" b="1" dirty="0" smtClean="0">
                <a:solidFill>
                  <a:prstClr val="black"/>
                </a:solidFill>
              </a:rPr>
              <a:t>Karen Sennett</a:t>
            </a:r>
          </a:p>
          <a:p>
            <a:r>
              <a:rPr lang="en-GB" sz="1200" dirty="0" smtClean="0">
                <a:solidFill>
                  <a:prstClr val="black"/>
                </a:solidFill>
              </a:rPr>
              <a:t>GP</a:t>
            </a:r>
          </a:p>
          <a:p>
            <a:endParaRPr lang="en-GB" sz="1000" dirty="0">
              <a:solidFill>
                <a:prstClr val="black"/>
              </a:solidFill>
            </a:endParaRPr>
          </a:p>
          <a:p>
            <a:r>
              <a:rPr lang="en-GB" sz="1200" b="1" dirty="0">
                <a:solidFill>
                  <a:prstClr val="black"/>
                </a:solidFill>
              </a:rPr>
              <a:t>Deborah Snook</a:t>
            </a:r>
          </a:p>
          <a:p>
            <a:r>
              <a:rPr lang="en-GB" sz="1200" dirty="0">
                <a:solidFill>
                  <a:prstClr val="black"/>
                </a:solidFill>
              </a:rPr>
              <a:t>Practice </a:t>
            </a:r>
            <a:r>
              <a:rPr lang="en-GB" sz="1200" dirty="0" smtClean="0">
                <a:solidFill>
                  <a:prstClr val="black"/>
                </a:solidFill>
              </a:rPr>
              <a:t>Manager</a:t>
            </a:r>
            <a:endParaRPr lang="en-GB" sz="1000" dirty="0">
              <a:solidFill>
                <a:prstClr val="black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7533331" cy="576064"/>
          </a:xfrm>
        </p:spPr>
        <p:txBody>
          <a:bodyPr>
            <a:normAutofit/>
          </a:bodyPr>
          <a:lstStyle/>
          <a:p>
            <a:r>
              <a:rPr lang="en-GB" sz="2800" dirty="0" smtClean="0"/>
              <a:t>Governing Body Members</a:t>
            </a:r>
            <a:endParaRPr lang="en-GB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4283968" y="3429000"/>
            <a:ext cx="16201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prstClr val="black"/>
                </a:solidFill>
              </a:rPr>
              <a:t>OBSERVERS</a:t>
            </a:r>
            <a:endParaRPr lang="en-GB" sz="1600" b="1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83968" y="3875564"/>
            <a:ext cx="3960440" cy="156966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GB" sz="1200" b="1" dirty="0">
                <a:solidFill>
                  <a:prstClr val="black"/>
                </a:solidFill>
              </a:rPr>
              <a:t>Julie Billett</a:t>
            </a:r>
          </a:p>
          <a:p>
            <a:r>
              <a:rPr lang="en-GB" sz="1200" dirty="0">
                <a:solidFill>
                  <a:prstClr val="black"/>
                </a:solidFill>
              </a:rPr>
              <a:t>Director of Public Health LBI</a:t>
            </a:r>
          </a:p>
          <a:p>
            <a:endParaRPr lang="en-GB" sz="1200" b="1" dirty="0" smtClean="0">
              <a:solidFill>
                <a:prstClr val="black"/>
              </a:solidFill>
            </a:endParaRPr>
          </a:p>
          <a:p>
            <a:r>
              <a:rPr lang="en-GB" sz="1200" b="1" dirty="0" smtClean="0">
                <a:solidFill>
                  <a:prstClr val="black"/>
                </a:solidFill>
              </a:rPr>
              <a:t>Robbie Bunt </a:t>
            </a:r>
          </a:p>
          <a:p>
            <a:r>
              <a:rPr lang="en-GB" sz="1200" dirty="0" smtClean="0">
                <a:solidFill>
                  <a:prstClr val="black"/>
                </a:solidFill>
              </a:rPr>
              <a:t>Local Medical Committee</a:t>
            </a:r>
          </a:p>
          <a:p>
            <a:endParaRPr lang="en-GB" sz="1200" dirty="0" smtClean="0">
              <a:solidFill>
                <a:prstClr val="black"/>
              </a:solidFill>
            </a:endParaRPr>
          </a:p>
          <a:p>
            <a:endParaRPr lang="en-GB" sz="1200" dirty="0">
              <a:solidFill>
                <a:prstClr val="black"/>
              </a:solidFill>
            </a:endParaRPr>
          </a:p>
          <a:p>
            <a:r>
              <a:rPr lang="en-GB" sz="1200" b="1" dirty="0" smtClean="0">
                <a:solidFill>
                  <a:prstClr val="black"/>
                </a:solidFill>
              </a:rPr>
              <a:t>Simon </a:t>
            </a:r>
            <a:r>
              <a:rPr lang="en-GB" sz="1200" b="1" dirty="0" err="1" smtClean="0">
                <a:solidFill>
                  <a:prstClr val="black"/>
                </a:solidFill>
              </a:rPr>
              <a:t>Galczynski</a:t>
            </a:r>
            <a:r>
              <a:rPr lang="en-GB" sz="1200" b="1" dirty="0" smtClean="0">
                <a:solidFill>
                  <a:prstClr val="black"/>
                </a:solidFill>
              </a:rPr>
              <a:t> </a:t>
            </a:r>
          </a:p>
          <a:p>
            <a:r>
              <a:rPr lang="en-GB" sz="1200" dirty="0" smtClean="0">
                <a:solidFill>
                  <a:prstClr val="black"/>
                </a:solidFill>
              </a:rPr>
              <a:t>LBI Adult Social Services</a:t>
            </a:r>
          </a:p>
          <a:p>
            <a:endParaRPr lang="en-GB" sz="1200" b="1" dirty="0" smtClean="0">
              <a:solidFill>
                <a:prstClr val="black"/>
              </a:solidFill>
            </a:endParaRPr>
          </a:p>
          <a:p>
            <a:endParaRPr lang="en-GB" sz="1200" b="1" dirty="0" smtClean="0">
              <a:solidFill>
                <a:prstClr val="black"/>
              </a:solidFill>
            </a:endParaRPr>
          </a:p>
          <a:p>
            <a:r>
              <a:rPr lang="en-GB" sz="1200" b="1" dirty="0" smtClean="0">
                <a:solidFill>
                  <a:prstClr val="black"/>
                </a:solidFill>
              </a:rPr>
              <a:t>Phillip Watson</a:t>
            </a:r>
          </a:p>
          <a:p>
            <a:r>
              <a:rPr lang="en-GB" sz="1200" dirty="0" err="1" smtClean="0">
                <a:solidFill>
                  <a:prstClr val="black"/>
                </a:solidFill>
              </a:rPr>
              <a:t>Healthwatch</a:t>
            </a:r>
            <a:r>
              <a:rPr lang="en-GB" sz="1200" dirty="0" smtClean="0">
                <a:solidFill>
                  <a:prstClr val="black"/>
                </a:solidFill>
              </a:rPr>
              <a:t> Islington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7544" y="4729207"/>
            <a:ext cx="3528392" cy="138499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GB" sz="1200" b="1" dirty="0">
                <a:solidFill>
                  <a:prstClr val="black"/>
                </a:solidFill>
              </a:rPr>
              <a:t>Mo Akmal</a:t>
            </a:r>
            <a:endParaRPr lang="en-GB" sz="1200" dirty="0">
              <a:solidFill>
                <a:prstClr val="black"/>
              </a:solidFill>
            </a:endParaRPr>
          </a:p>
          <a:p>
            <a:r>
              <a:rPr lang="en-GB" sz="1200" dirty="0">
                <a:solidFill>
                  <a:prstClr val="black"/>
                </a:solidFill>
              </a:rPr>
              <a:t>Secondary Care </a:t>
            </a:r>
            <a:r>
              <a:rPr lang="en-GB" sz="1200" dirty="0" smtClean="0">
                <a:solidFill>
                  <a:prstClr val="black"/>
                </a:solidFill>
              </a:rPr>
              <a:t>Clinician</a:t>
            </a:r>
          </a:p>
          <a:p>
            <a:endParaRPr lang="en-GB" sz="1200" dirty="0">
              <a:solidFill>
                <a:prstClr val="black"/>
              </a:solidFill>
            </a:endParaRPr>
          </a:p>
          <a:p>
            <a:r>
              <a:rPr lang="en-GB" sz="1200" b="1" dirty="0" smtClean="0">
                <a:solidFill>
                  <a:prstClr val="black"/>
                </a:solidFill>
              </a:rPr>
              <a:t>Sorrel Brookes</a:t>
            </a:r>
          </a:p>
          <a:p>
            <a:r>
              <a:rPr lang="en-GB" sz="1200" dirty="0" smtClean="0">
                <a:solidFill>
                  <a:prstClr val="black"/>
                </a:solidFill>
              </a:rPr>
              <a:t>Lay Member</a:t>
            </a:r>
          </a:p>
          <a:p>
            <a:endParaRPr lang="en-GB" sz="1200" b="1" dirty="0">
              <a:solidFill>
                <a:prstClr val="black"/>
              </a:solidFill>
            </a:endParaRPr>
          </a:p>
          <a:p>
            <a:r>
              <a:rPr lang="en-GB" sz="1200" b="1" dirty="0" smtClean="0">
                <a:solidFill>
                  <a:prstClr val="black"/>
                </a:solidFill>
              </a:rPr>
              <a:t>Anne Weyman</a:t>
            </a:r>
          </a:p>
          <a:p>
            <a:r>
              <a:rPr lang="en-GB" sz="1200" dirty="0" smtClean="0">
                <a:solidFill>
                  <a:prstClr val="black"/>
                </a:solidFill>
              </a:rPr>
              <a:t>Vice Chair and Lay Member</a:t>
            </a:r>
          </a:p>
          <a:p>
            <a:endParaRPr lang="en-GB" sz="1000" dirty="0">
              <a:solidFill>
                <a:prstClr val="black"/>
              </a:solidFill>
            </a:endParaRPr>
          </a:p>
          <a:p>
            <a:endParaRPr lang="en-GB" sz="10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3968" y="1484784"/>
            <a:ext cx="3960440" cy="156966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GB" sz="1200" b="1" dirty="0" smtClean="0">
                <a:solidFill>
                  <a:prstClr val="black"/>
                </a:solidFill>
              </a:rPr>
              <a:t>Alison Blair</a:t>
            </a:r>
          </a:p>
          <a:p>
            <a:r>
              <a:rPr lang="en-GB" sz="1200" dirty="0" smtClean="0">
                <a:solidFill>
                  <a:prstClr val="black"/>
                </a:solidFill>
              </a:rPr>
              <a:t>Chief Officer</a:t>
            </a:r>
          </a:p>
          <a:p>
            <a:endParaRPr lang="en-GB" sz="1200" b="1" dirty="0" smtClean="0">
              <a:solidFill>
                <a:prstClr val="black"/>
              </a:solidFill>
            </a:endParaRPr>
          </a:p>
          <a:p>
            <a:r>
              <a:rPr lang="en-GB" sz="1200" b="1" dirty="0" smtClean="0">
                <a:solidFill>
                  <a:prstClr val="black"/>
                </a:solidFill>
              </a:rPr>
              <a:t>Ahmet </a:t>
            </a:r>
            <a:r>
              <a:rPr lang="en-GB" sz="1200" b="1" dirty="0">
                <a:solidFill>
                  <a:prstClr val="black"/>
                </a:solidFill>
              </a:rPr>
              <a:t>Koray</a:t>
            </a:r>
          </a:p>
          <a:p>
            <a:r>
              <a:rPr lang="en-GB" sz="1200" dirty="0">
                <a:solidFill>
                  <a:prstClr val="black"/>
                </a:solidFill>
              </a:rPr>
              <a:t>Chief Finance Officer</a:t>
            </a:r>
          </a:p>
          <a:p>
            <a:endParaRPr lang="en-GB" sz="1200" dirty="0">
              <a:solidFill>
                <a:prstClr val="black"/>
              </a:solidFill>
            </a:endParaRPr>
          </a:p>
          <a:p>
            <a:endParaRPr lang="en-GB" sz="1200" b="1" dirty="0" smtClean="0">
              <a:solidFill>
                <a:prstClr val="black"/>
              </a:solidFill>
            </a:endParaRPr>
          </a:p>
          <a:p>
            <a:endParaRPr lang="en-GB" sz="1200" b="1" dirty="0">
              <a:solidFill>
                <a:prstClr val="black"/>
              </a:solidFill>
            </a:endParaRPr>
          </a:p>
          <a:p>
            <a:r>
              <a:rPr lang="en-GB" sz="1200" b="1" dirty="0" smtClean="0">
                <a:solidFill>
                  <a:prstClr val="black"/>
                </a:solidFill>
              </a:rPr>
              <a:t>Martin Machray</a:t>
            </a:r>
          </a:p>
          <a:p>
            <a:r>
              <a:rPr lang="en-GB" sz="1200" dirty="0" smtClean="0">
                <a:solidFill>
                  <a:prstClr val="black"/>
                </a:solidFill>
              </a:rPr>
              <a:t>Director - Quality &amp; Integrated Governance and Head Nurse</a:t>
            </a:r>
          </a:p>
        </p:txBody>
      </p:sp>
    </p:spTree>
    <p:extLst>
      <p:ext uri="{BB962C8B-B14F-4D97-AF65-F5344CB8AC3E}">
        <p14:creationId xmlns:p14="http://schemas.microsoft.com/office/powerpoint/2010/main" val="103948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7533331" cy="576064"/>
          </a:xfrm>
        </p:spPr>
        <p:txBody>
          <a:bodyPr>
            <a:normAutofit fontScale="90000"/>
          </a:bodyPr>
          <a:lstStyle/>
          <a:p>
            <a:r>
              <a:rPr lang="en-GB" sz="2800" dirty="0"/>
              <a:t>Our </a:t>
            </a:r>
            <a:r>
              <a:rPr lang="en-GB" sz="2800" dirty="0" smtClean="0"/>
              <a:t>10 business objectives to support our four priorities</a:t>
            </a:r>
            <a:endParaRPr lang="en-GB" sz="2800" dirty="0"/>
          </a:p>
        </p:txBody>
      </p:sp>
      <p:sp>
        <p:nvSpPr>
          <p:cNvPr id="4" name="Rectangle 3"/>
          <p:cNvSpPr/>
          <p:nvPr/>
        </p:nvSpPr>
        <p:spPr>
          <a:xfrm>
            <a:off x="395534" y="1556792"/>
            <a:ext cx="4968554" cy="2880320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Ensure </a:t>
            </a:r>
            <a:r>
              <a:rPr lang="en-GB" sz="1400" dirty="0">
                <a:solidFill>
                  <a:prstClr val="black"/>
                </a:solidFill>
              </a:rPr>
              <a:t>commissioning systems and processes in place to support quality improvement and ensure high performing safe services and innovative models of </a:t>
            </a:r>
            <a:r>
              <a:rPr lang="en-GB" sz="1400" dirty="0" smtClean="0">
                <a:solidFill>
                  <a:prstClr val="black"/>
                </a:solidFill>
              </a:rPr>
              <a:t>care</a:t>
            </a:r>
          </a:p>
          <a:p>
            <a:pPr marL="171450" indent="-171450">
              <a:buFont typeface="Arial" pitchFamily="34" charset="0"/>
              <a:buChar char="•"/>
            </a:pPr>
            <a:endParaRPr lang="en-GB" sz="1400" dirty="0">
              <a:solidFill>
                <a:prstClr val="black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</a:rPr>
              <a:t>Ensure the views and interests of patients and the community are central to </a:t>
            </a:r>
            <a:r>
              <a:rPr lang="en-GB" sz="1400" dirty="0" smtClean="0">
                <a:solidFill>
                  <a:prstClr val="black"/>
                </a:solidFill>
              </a:rPr>
              <a:t>decision-making</a:t>
            </a:r>
          </a:p>
          <a:p>
            <a:pPr marL="171450" indent="-171450">
              <a:buFont typeface="Arial" pitchFamily="34" charset="0"/>
              <a:buChar char="•"/>
            </a:pPr>
            <a:endParaRPr lang="en-GB" sz="1400" dirty="0">
              <a:solidFill>
                <a:prstClr val="black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</a:rPr>
              <a:t>Ensure appropriate leadership, systems and processes  for children and adult </a:t>
            </a:r>
            <a:r>
              <a:rPr lang="en-GB" sz="1400" dirty="0" smtClean="0">
                <a:solidFill>
                  <a:prstClr val="black"/>
                </a:solidFill>
              </a:rPr>
              <a:t>safeguarding</a:t>
            </a:r>
          </a:p>
          <a:p>
            <a:pPr marL="171450" indent="-171450">
              <a:buFont typeface="Arial" pitchFamily="34" charset="0"/>
              <a:buChar char="•"/>
            </a:pPr>
            <a:endParaRPr lang="en-GB" sz="1400" dirty="0">
              <a:solidFill>
                <a:prstClr val="black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</a:rPr>
              <a:t>Secure improvement in quality and develop capacity and capability in primary care</a:t>
            </a:r>
          </a:p>
        </p:txBody>
      </p:sp>
      <p:sp>
        <p:nvSpPr>
          <p:cNvPr id="5" name="Rectangle 4"/>
          <p:cNvSpPr/>
          <p:nvPr/>
        </p:nvSpPr>
        <p:spPr>
          <a:xfrm>
            <a:off x="416098" y="4654299"/>
            <a:ext cx="4515942" cy="2015061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Work </a:t>
            </a:r>
            <a:r>
              <a:rPr lang="en-GB" sz="1400" dirty="0">
                <a:solidFill>
                  <a:prstClr val="black"/>
                </a:solidFill>
              </a:rPr>
              <a:t>effectively with the Health and Well Being Board, partners and providers in the health and social care system, in Islington, in North and East London and </a:t>
            </a:r>
            <a:r>
              <a:rPr lang="en-GB" sz="1400" dirty="0" smtClean="0">
                <a:solidFill>
                  <a:prstClr val="black"/>
                </a:solidFill>
              </a:rPr>
              <a:t>nationally</a:t>
            </a:r>
          </a:p>
          <a:p>
            <a:pPr marL="171450" indent="-171450">
              <a:buFont typeface="Arial" pitchFamily="34" charset="0"/>
              <a:buChar char="•"/>
            </a:pPr>
            <a:endParaRPr lang="en-GB" sz="1400" dirty="0">
              <a:solidFill>
                <a:prstClr val="black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</a:rPr>
              <a:t>Ensure our providers of healthcare are fit for purpose for the future.  In particular, work with the Whittington ICO to deliver the programme of transformational change and longer term viability </a:t>
            </a:r>
          </a:p>
        </p:txBody>
      </p:sp>
      <p:sp>
        <p:nvSpPr>
          <p:cNvPr id="6" name="Rectangle 5"/>
          <p:cNvSpPr/>
          <p:nvPr/>
        </p:nvSpPr>
        <p:spPr>
          <a:xfrm>
            <a:off x="5381600" y="4550864"/>
            <a:ext cx="3384375" cy="1407708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</a:rPr>
              <a:t>Deliver operating plan including performance improvement, savings and </a:t>
            </a:r>
            <a:r>
              <a:rPr lang="en-GB" sz="1400" dirty="0" smtClean="0">
                <a:solidFill>
                  <a:prstClr val="black"/>
                </a:solidFill>
              </a:rPr>
              <a:t>investments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Meet </a:t>
            </a:r>
            <a:r>
              <a:rPr lang="en-GB" sz="1400" dirty="0">
                <a:solidFill>
                  <a:prstClr val="black"/>
                </a:solidFill>
              </a:rPr>
              <a:t>financial requirements including </a:t>
            </a:r>
            <a:r>
              <a:rPr lang="en-GB" sz="1400" dirty="0" smtClean="0">
                <a:solidFill>
                  <a:prstClr val="black"/>
                </a:solidFill>
              </a:rPr>
              <a:t>balance</a:t>
            </a:r>
            <a:endParaRPr lang="en-GB" sz="14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508104" y="2044586"/>
            <a:ext cx="3456384" cy="1600438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Continue </a:t>
            </a:r>
            <a:r>
              <a:rPr lang="en-GB" sz="1400" dirty="0">
                <a:solidFill>
                  <a:prstClr val="black"/>
                </a:solidFill>
              </a:rPr>
              <a:t>to develop the CCG to be the best it can be (governing body, staff team and members</a:t>
            </a:r>
            <a:r>
              <a:rPr lang="en-GB" sz="1400" dirty="0" smtClean="0">
                <a:solidFill>
                  <a:prstClr val="black"/>
                </a:solidFill>
              </a:rPr>
              <a:t>)</a:t>
            </a:r>
          </a:p>
          <a:p>
            <a:pPr marL="171450" indent="-171450">
              <a:buFont typeface="Arial" pitchFamily="34" charset="0"/>
              <a:buChar char="•"/>
            </a:pPr>
            <a:endParaRPr lang="en-GB" sz="1400" dirty="0" smtClean="0">
              <a:solidFill>
                <a:prstClr val="black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Ensure </a:t>
            </a:r>
            <a:r>
              <a:rPr lang="en-GB" sz="1400" dirty="0">
                <a:solidFill>
                  <a:prstClr val="black"/>
                </a:solidFill>
              </a:rPr>
              <a:t>better data and contracting delivers improved outcomes and effective system-wide working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36096" y="1619508"/>
            <a:ext cx="33137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prstClr val="black"/>
                </a:solidFill>
              </a:rPr>
              <a:t>Organisational Development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36096" y="4149080"/>
            <a:ext cx="3416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prstClr val="black"/>
                </a:solidFill>
              </a:rPr>
              <a:t>Delivering the Operating Plan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5536" y="4283804"/>
            <a:ext cx="10054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prstClr val="black"/>
                </a:solidFill>
              </a:rPr>
              <a:t>System</a:t>
            </a:r>
            <a:endParaRPr lang="en-GB" b="1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5536" y="1187460"/>
            <a:ext cx="136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prstClr val="black"/>
                </a:solidFill>
              </a:rPr>
              <a:t>Quality</a:t>
            </a:r>
            <a:endParaRPr lang="en-GB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09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Our finances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09" y="620688"/>
            <a:ext cx="8866891" cy="564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7544" y="404664"/>
            <a:ext cx="58949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How the CCG spends it funding</a:t>
            </a:r>
            <a:endParaRPr lang="en-GB" b="1" dirty="0"/>
          </a:p>
        </p:txBody>
      </p:sp>
      <p:pic>
        <p:nvPicPr>
          <p:cNvPr id="6" name="Picture 11" descr="Islington Clinical Commissioning Group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816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124744"/>
            <a:ext cx="7992888" cy="481399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90513" y="473075"/>
            <a:ext cx="71501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b="1" dirty="0" smtClean="0"/>
              <a:t>How the CCG spends its funding</a:t>
            </a:r>
            <a:endParaRPr lang="en-GB" sz="2400" b="1" dirty="0"/>
          </a:p>
        </p:txBody>
      </p:sp>
      <p:cxnSp>
        <p:nvCxnSpPr>
          <p:cNvPr id="5" name="Straight Connector 10"/>
          <p:cNvCxnSpPr>
            <a:cxnSpLocks noChangeShapeType="1"/>
          </p:cNvCxnSpPr>
          <p:nvPr/>
        </p:nvCxnSpPr>
        <p:spPr bwMode="auto">
          <a:xfrm>
            <a:off x="0" y="1124744"/>
            <a:ext cx="9144000" cy="1588"/>
          </a:xfrm>
          <a:prstGeom prst="line">
            <a:avLst/>
          </a:prstGeom>
          <a:noFill/>
          <a:ln w="25400" algn="ctr">
            <a:solidFill>
              <a:srgbClr val="0072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11" descr="Islington Clinical Commissioning Group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5536" y="1720840"/>
            <a:ext cx="77048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2813">
              <a:lnSpc>
                <a:spcPct val="150000"/>
              </a:lnSpc>
              <a:buClr>
                <a:schemeClr val="tx2"/>
              </a:buClr>
            </a:pPr>
            <a:r>
              <a:rPr lang="en-GB" sz="2400" b="1" dirty="0" smtClean="0"/>
              <a:t>CCG main contracts (nearly 60% of CCG allocation):</a:t>
            </a:r>
          </a:p>
          <a:p>
            <a:pPr marL="342900" indent="-342900" defTabSz="912813">
              <a:lnSpc>
                <a:spcPct val="150000"/>
              </a:lnSpc>
              <a:buClr>
                <a:schemeClr val="tx2"/>
              </a:buClr>
              <a:buFont typeface="Arial" pitchFamily="34" charset="0"/>
              <a:buChar char="•"/>
            </a:pPr>
            <a:r>
              <a:rPr lang="en-GB" sz="2400" b="1" dirty="0" smtClean="0"/>
              <a:t>Whittington Health £88m</a:t>
            </a:r>
          </a:p>
          <a:p>
            <a:pPr marL="342900" indent="-342900" defTabSz="912813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GB" sz="2000" b="1" dirty="0" smtClean="0"/>
              <a:t>Integrated Care Organisation – hospital and community services</a:t>
            </a:r>
          </a:p>
          <a:p>
            <a:pPr marL="342900" indent="-342900" defTabSz="912813">
              <a:lnSpc>
                <a:spcPct val="150000"/>
              </a:lnSpc>
              <a:buClr>
                <a:schemeClr val="tx2"/>
              </a:buClr>
              <a:buFont typeface="Arial" pitchFamily="34" charset="0"/>
              <a:buChar char="•"/>
            </a:pPr>
            <a:r>
              <a:rPr lang="en-GB" sz="2400" b="1" dirty="0" smtClean="0"/>
              <a:t>UCLH £56m</a:t>
            </a:r>
          </a:p>
          <a:p>
            <a:pPr marL="342900" indent="-342900" defTabSz="912813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GB" sz="2000" b="1" dirty="0" smtClean="0"/>
              <a:t>Hospital services</a:t>
            </a:r>
          </a:p>
          <a:p>
            <a:pPr marL="342900" indent="-342900" defTabSz="912813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GB" sz="2000" b="1" dirty="0" smtClean="0"/>
              <a:t>Specialist (tertiary) services commissioned by NHS England</a:t>
            </a:r>
          </a:p>
          <a:p>
            <a:pPr marL="342900" indent="-342900" defTabSz="912813">
              <a:lnSpc>
                <a:spcPct val="150000"/>
              </a:lnSpc>
              <a:buClr>
                <a:schemeClr val="tx2"/>
              </a:buClr>
              <a:buFont typeface="Arial" pitchFamily="34" charset="0"/>
              <a:buChar char="•"/>
            </a:pPr>
            <a:r>
              <a:rPr lang="en-GB" sz="2400" b="1" dirty="0" smtClean="0"/>
              <a:t>Camden &amp; Islington Foundation Trust </a:t>
            </a:r>
            <a:r>
              <a:rPr lang="en-GB" sz="2400" b="1" smtClean="0"/>
              <a:t>£34m</a:t>
            </a:r>
            <a:endParaRPr lang="en-GB" sz="2400" b="1" dirty="0" smtClean="0"/>
          </a:p>
          <a:p>
            <a:pPr marL="342900" indent="-342900" defTabSz="912813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GB" sz="2000" b="1" dirty="0" smtClean="0"/>
              <a:t>Mental health services – community and inpatient</a:t>
            </a:r>
          </a:p>
          <a:p>
            <a:pPr defTabSz="912813">
              <a:lnSpc>
                <a:spcPct val="150000"/>
              </a:lnSpc>
              <a:buClr>
                <a:schemeClr val="tx2"/>
              </a:buClr>
            </a:pP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97224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124744"/>
            <a:ext cx="7992888" cy="496855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en-GB" sz="2400" dirty="0" smtClean="0"/>
          </a:p>
          <a:p>
            <a:pPr marL="0" indent="0">
              <a:buFontTx/>
              <a:buNone/>
              <a:defRPr/>
            </a:pPr>
            <a:endParaRPr lang="en-GB" sz="2400" dirty="0" smtClean="0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90513" y="473075"/>
            <a:ext cx="71501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b="1" dirty="0" smtClean="0"/>
              <a:t>Whittington Health  </a:t>
            </a:r>
            <a:endParaRPr lang="en-GB" sz="2400" b="1" dirty="0"/>
          </a:p>
        </p:txBody>
      </p:sp>
      <p:cxnSp>
        <p:nvCxnSpPr>
          <p:cNvPr id="5" name="Straight Connector 10"/>
          <p:cNvCxnSpPr>
            <a:cxnSpLocks noChangeShapeType="1"/>
          </p:cNvCxnSpPr>
          <p:nvPr/>
        </p:nvCxnSpPr>
        <p:spPr bwMode="auto">
          <a:xfrm>
            <a:off x="0" y="1124744"/>
            <a:ext cx="9144000" cy="1588"/>
          </a:xfrm>
          <a:prstGeom prst="line">
            <a:avLst/>
          </a:prstGeom>
          <a:noFill/>
          <a:ln w="25400" algn="ctr">
            <a:solidFill>
              <a:srgbClr val="0072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11" descr="Islington Clinical Commissioning Group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6225"/>
            <a:ext cx="22225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7544" y="1556792"/>
            <a:ext cx="84249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/>
              <a:t>CCG has invested in trust services in the last 2 years: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Block contract </a:t>
            </a:r>
            <a:r>
              <a:rPr lang="en-GB" sz="1600" dirty="0"/>
              <a:t>(standard payment not varying with activity levels) </a:t>
            </a:r>
            <a:r>
              <a:rPr lang="en-GB" sz="1600" dirty="0" smtClean="0"/>
              <a:t>plus investment</a:t>
            </a:r>
          </a:p>
          <a:p>
            <a:endParaRPr lang="en-GB" sz="1600" b="1" dirty="0"/>
          </a:p>
          <a:p>
            <a:r>
              <a:rPr lang="en-GB" sz="1600" b="1" dirty="0" smtClean="0"/>
              <a:t>CCG recurrent investment £2m in last 2 years: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Children’s services – specialist nurses; speech and language therapy; practice nurses, CAMHs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Adult services – community geriatrician; community equipment; diabetes consultant;  audiology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Ambulatory Care – alternative to admission </a:t>
            </a:r>
          </a:p>
          <a:p>
            <a:endParaRPr lang="en-GB" sz="1600" dirty="0"/>
          </a:p>
          <a:p>
            <a:r>
              <a:rPr lang="en-GB" sz="1600" b="1" dirty="0" smtClean="0"/>
              <a:t>CCG non-recurrent investment £1.7m in last 2years: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Short-term funding to improve quality and processes – theatre utilisation; enhanced recovery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Winter pressures – additional capacity to cope with additional demand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Quality standards – Institute for Healthcare Improvement; pressure sores; theatre utilisation </a:t>
            </a:r>
          </a:p>
          <a:p>
            <a:endParaRPr lang="en-GB" sz="1600" dirty="0" smtClean="0"/>
          </a:p>
          <a:p>
            <a:r>
              <a:rPr lang="en-GB" sz="1600" b="1" dirty="0" smtClean="0"/>
              <a:t>Qualitative focus with the trust: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Quality of community services – podiatry; physiotherapy; district nursing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Waiting times for surgery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Enhanced recovery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Locality structure – linking into general practices</a:t>
            </a:r>
            <a:endParaRPr lang="en-GB" sz="1600" dirty="0"/>
          </a:p>
          <a:p>
            <a:endParaRPr lang="en-GB" sz="1600" dirty="0" smtClean="0"/>
          </a:p>
          <a:p>
            <a:endParaRPr lang="en-GB" sz="1600" dirty="0"/>
          </a:p>
          <a:p>
            <a:endParaRPr lang="en-GB" sz="1600" dirty="0" smtClean="0"/>
          </a:p>
          <a:p>
            <a:endParaRPr lang="en-GB" sz="1600" dirty="0" smtClean="0"/>
          </a:p>
          <a:p>
            <a:endParaRPr lang="en-GB" sz="1400" dirty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83716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North Central and East London CS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4879</TotalTime>
  <Words>1013</Words>
  <Application>Microsoft Office PowerPoint</Application>
  <PresentationFormat>On-screen Show (4:3)</PresentationFormat>
  <Paragraphs>248</Paragraphs>
  <Slides>13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Office Theme</vt:lpstr>
      <vt:lpstr>1_Office Theme</vt:lpstr>
      <vt:lpstr>2_Office Theme</vt:lpstr>
      <vt:lpstr>Islington CCG update </vt:lpstr>
      <vt:lpstr>PowerPoint Presentation</vt:lpstr>
      <vt:lpstr>How  our Governing Body is made up</vt:lpstr>
      <vt:lpstr>            Executive Directorate</vt:lpstr>
      <vt:lpstr>Governing Body Members</vt:lpstr>
      <vt:lpstr>Our 10 business objectives to support our four priorities</vt:lpstr>
      <vt:lpstr>Our finances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Sinden, Paul</dc:creator>
  <cp:lastModifiedBy>Philip Boye-Anawomah</cp:lastModifiedBy>
  <cp:revision>89</cp:revision>
  <cp:lastPrinted>2013-08-30T15:06:46Z</cp:lastPrinted>
  <dcterms:created xsi:type="dcterms:W3CDTF">2013-06-27T16:37:42Z</dcterms:created>
  <dcterms:modified xsi:type="dcterms:W3CDTF">2014-03-19T15:20:48Z</dcterms:modified>
</cp:coreProperties>
</file>