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17"/>
  </p:notesMasterIdLst>
  <p:sldIdLst>
    <p:sldId id="257" r:id="rId4"/>
    <p:sldId id="263" r:id="rId5"/>
    <p:sldId id="334" r:id="rId6"/>
    <p:sldId id="338" r:id="rId7"/>
    <p:sldId id="335" r:id="rId8"/>
    <p:sldId id="336" r:id="rId9"/>
    <p:sldId id="282" r:id="rId10"/>
    <p:sldId id="329" r:id="rId11"/>
    <p:sldId id="330" r:id="rId12"/>
    <p:sldId id="333" r:id="rId13"/>
    <p:sldId id="332" r:id="rId14"/>
    <p:sldId id="289" r:id="rId15"/>
    <p:sldId id="337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F468F-9239-4AA9-A9A7-15D5F721685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5DE9ED0-6DAC-416B-97BA-67EA8FF10EDC}">
      <dgm:prSet phldrT="[Text]"/>
      <dgm:spPr/>
      <dgm:t>
        <a:bodyPr/>
        <a:lstStyle/>
        <a:p>
          <a:r>
            <a:rPr lang="en-GB" dirty="0" smtClean="0"/>
            <a:t>Elected members</a:t>
          </a:r>
          <a:endParaRPr lang="en-GB" dirty="0"/>
        </a:p>
      </dgm:t>
    </dgm:pt>
    <dgm:pt modelId="{18D034D8-B251-4839-9602-F5DBD006A880}" type="parTrans" cxnId="{55A6025B-F06F-48C8-8856-0125EF0C850D}">
      <dgm:prSet/>
      <dgm:spPr/>
      <dgm:t>
        <a:bodyPr/>
        <a:lstStyle/>
        <a:p>
          <a:endParaRPr lang="en-GB"/>
        </a:p>
      </dgm:t>
    </dgm:pt>
    <dgm:pt modelId="{CA09826C-22E9-4F70-BAF5-C60C5FE7BA9B}" type="sibTrans" cxnId="{55A6025B-F06F-48C8-8856-0125EF0C850D}">
      <dgm:prSet/>
      <dgm:spPr/>
      <dgm:t>
        <a:bodyPr/>
        <a:lstStyle/>
        <a:p>
          <a:endParaRPr lang="en-GB"/>
        </a:p>
      </dgm:t>
    </dgm:pt>
    <dgm:pt modelId="{4EDBDE02-5A44-41F2-9AAA-758A889C7B4A}">
      <dgm:prSet phldrT="[Text]"/>
      <dgm:spPr/>
      <dgm:t>
        <a:bodyPr/>
        <a:lstStyle/>
        <a:p>
          <a:r>
            <a:rPr lang="en-GB" dirty="0" smtClean="0"/>
            <a:t>Executive members</a:t>
          </a:r>
          <a:endParaRPr lang="en-GB" dirty="0"/>
        </a:p>
      </dgm:t>
    </dgm:pt>
    <dgm:pt modelId="{DCC2654C-10D9-48C0-BD39-6DBD46CB911F}" type="parTrans" cxnId="{19C1C0C1-7C4E-42F5-AB0A-F04AD28A66BE}">
      <dgm:prSet/>
      <dgm:spPr/>
      <dgm:t>
        <a:bodyPr/>
        <a:lstStyle/>
        <a:p>
          <a:endParaRPr lang="en-GB"/>
        </a:p>
      </dgm:t>
    </dgm:pt>
    <dgm:pt modelId="{8AE24025-0389-41C1-AFE2-970AC757D02A}" type="sibTrans" cxnId="{19C1C0C1-7C4E-42F5-AB0A-F04AD28A66BE}">
      <dgm:prSet/>
      <dgm:spPr/>
      <dgm:t>
        <a:bodyPr/>
        <a:lstStyle/>
        <a:p>
          <a:endParaRPr lang="en-GB"/>
        </a:p>
      </dgm:t>
    </dgm:pt>
    <dgm:pt modelId="{ED17B875-4ABD-4704-B516-6BE3566CBA47}">
      <dgm:prSet phldrT="[Text]"/>
      <dgm:spPr/>
      <dgm:t>
        <a:bodyPr/>
        <a:lstStyle/>
        <a:p>
          <a:r>
            <a:rPr lang="en-GB" dirty="0" smtClean="0"/>
            <a:t>Appointed</a:t>
          </a:r>
        </a:p>
        <a:p>
          <a:r>
            <a:rPr lang="en-GB" dirty="0" smtClean="0"/>
            <a:t>members	</a:t>
          </a:r>
          <a:endParaRPr lang="en-GB" dirty="0"/>
        </a:p>
      </dgm:t>
    </dgm:pt>
    <dgm:pt modelId="{22763F28-5FC6-4C9D-BC8A-2C94EE44FE5D}" type="parTrans" cxnId="{ABB5D235-6B67-445D-9445-952DB7CE81C8}">
      <dgm:prSet/>
      <dgm:spPr/>
      <dgm:t>
        <a:bodyPr/>
        <a:lstStyle/>
        <a:p>
          <a:endParaRPr lang="en-GB"/>
        </a:p>
      </dgm:t>
    </dgm:pt>
    <dgm:pt modelId="{715C1469-6704-4509-A9AC-77278D5DC324}" type="sibTrans" cxnId="{ABB5D235-6B67-445D-9445-952DB7CE81C8}">
      <dgm:prSet/>
      <dgm:spPr/>
      <dgm:t>
        <a:bodyPr/>
        <a:lstStyle/>
        <a:p>
          <a:endParaRPr lang="en-GB"/>
        </a:p>
      </dgm:t>
    </dgm:pt>
    <dgm:pt modelId="{DF851A44-8485-420E-B141-BA65BC8A0967}">
      <dgm:prSet phldrT="[Text]"/>
      <dgm:spPr/>
      <dgm:t>
        <a:bodyPr/>
        <a:lstStyle/>
        <a:p>
          <a:r>
            <a:rPr lang="en-GB" dirty="0" smtClean="0"/>
            <a:t>Observers</a:t>
          </a:r>
          <a:endParaRPr lang="en-GB" dirty="0"/>
        </a:p>
      </dgm:t>
    </dgm:pt>
    <dgm:pt modelId="{BFF57C73-110D-4E85-89E4-E188B0C3C4B6}" type="parTrans" cxnId="{C95FA039-FA0E-4C2E-A598-EDD5D55BA092}">
      <dgm:prSet/>
      <dgm:spPr/>
      <dgm:t>
        <a:bodyPr/>
        <a:lstStyle/>
        <a:p>
          <a:endParaRPr lang="en-GB"/>
        </a:p>
      </dgm:t>
    </dgm:pt>
    <dgm:pt modelId="{44893C40-2F98-4F5F-9193-2579E0F85D3D}" type="sibTrans" cxnId="{C95FA039-FA0E-4C2E-A598-EDD5D55BA092}">
      <dgm:prSet/>
      <dgm:spPr/>
      <dgm:t>
        <a:bodyPr/>
        <a:lstStyle/>
        <a:p>
          <a:endParaRPr lang="en-GB"/>
        </a:p>
      </dgm:t>
    </dgm:pt>
    <dgm:pt modelId="{B1990BE9-60CB-43D5-B076-9E8F8A8E44F6}" type="pres">
      <dgm:prSet presAssocID="{0B4F468F-9239-4AA9-A9A7-15D5F721685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9767CD-C19A-41FD-9B71-75643E789042}" type="pres">
      <dgm:prSet presAssocID="{0B4F468F-9239-4AA9-A9A7-15D5F7216858}" presName="diamond" presStyleLbl="bgShp" presStyleIdx="0" presStyleCnt="1"/>
      <dgm:spPr/>
    </dgm:pt>
    <dgm:pt modelId="{2FE691BE-D115-4BE7-A934-124C98661E14}" type="pres">
      <dgm:prSet presAssocID="{0B4F468F-9239-4AA9-A9A7-15D5F721685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C85EAC-637C-4772-B459-89B367B80267}" type="pres">
      <dgm:prSet presAssocID="{0B4F468F-9239-4AA9-A9A7-15D5F721685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7E96C4-7452-43E7-AEF2-5DDC26995DDF}" type="pres">
      <dgm:prSet presAssocID="{0B4F468F-9239-4AA9-A9A7-15D5F721685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C40EFE-C627-43F6-AF6E-5A6CE5B64288}" type="pres">
      <dgm:prSet presAssocID="{0B4F468F-9239-4AA9-A9A7-15D5F721685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C1C0C1-7C4E-42F5-AB0A-F04AD28A66BE}" srcId="{0B4F468F-9239-4AA9-A9A7-15D5F7216858}" destId="{4EDBDE02-5A44-41F2-9AAA-758A889C7B4A}" srcOrd="1" destOrd="0" parTransId="{DCC2654C-10D9-48C0-BD39-6DBD46CB911F}" sibTransId="{8AE24025-0389-41C1-AFE2-970AC757D02A}"/>
    <dgm:cxn modelId="{09FF3C11-420A-4F27-85BD-BDD99E5A4701}" type="presOf" srcId="{ED17B875-4ABD-4704-B516-6BE3566CBA47}" destId="{8D7E96C4-7452-43E7-AEF2-5DDC26995DDF}" srcOrd="0" destOrd="0" presId="urn:microsoft.com/office/officeart/2005/8/layout/matrix3"/>
    <dgm:cxn modelId="{0680ACD9-6461-4359-99C2-253CAF4F64AE}" type="presOf" srcId="{4EDBDE02-5A44-41F2-9AAA-758A889C7B4A}" destId="{BDC85EAC-637C-4772-B459-89B367B80267}" srcOrd="0" destOrd="0" presId="urn:microsoft.com/office/officeart/2005/8/layout/matrix3"/>
    <dgm:cxn modelId="{7F52B1C0-D77A-46A5-9278-1962F8BF1C47}" type="presOf" srcId="{0B4F468F-9239-4AA9-A9A7-15D5F7216858}" destId="{B1990BE9-60CB-43D5-B076-9E8F8A8E44F6}" srcOrd="0" destOrd="0" presId="urn:microsoft.com/office/officeart/2005/8/layout/matrix3"/>
    <dgm:cxn modelId="{55A6025B-F06F-48C8-8856-0125EF0C850D}" srcId="{0B4F468F-9239-4AA9-A9A7-15D5F7216858}" destId="{75DE9ED0-6DAC-416B-97BA-67EA8FF10EDC}" srcOrd="0" destOrd="0" parTransId="{18D034D8-B251-4839-9602-F5DBD006A880}" sibTransId="{CA09826C-22E9-4F70-BAF5-C60C5FE7BA9B}"/>
    <dgm:cxn modelId="{ABB5D235-6B67-445D-9445-952DB7CE81C8}" srcId="{0B4F468F-9239-4AA9-A9A7-15D5F7216858}" destId="{ED17B875-4ABD-4704-B516-6BE3566CBA47}" srcOrd="2" destOrd="0" parTransId="{22763F28-5FC6-4C9D-BC8A-2C94EE44FE5D}" sibTransId="{715C1469-6704-4509-A9AC-77278D5DC324}"/>
    <dgm:cxn modelId="{C95FA039-FA0E-4C2E-A598-EDD5D55BA092}" srcId="{0B4F468F-9239-4AA9-A9A7-15D5F7216858}" destId="{DF851A44-8485-420E-B141-BA65BC8A0967}" srcOrd="3" destOrd="0" parTransId="{BFF57C73-110D-4E85-89E4-E188B0C3C4B6}" sibTransId="{44893C40-2F98-4F5F-9193-2579E0F85D3D}"/>
    <dgm:cxn modelId="{B3C67742-A950-44C2-AB22-7D417F4A8141}" type="presOf" srcId="{DF851A44-8485-420E-B141-BA65BC8A0967}" destId="{8AC40EFE-C627-43F6-AF6E-5A6CE5B64288}" srcOrd="0" destOrd="0" presId="urn:microsoft.com/office/officeart/2005/8/layout/matrix3"/>
    <dgm:cxn modelId="{48E4C6C8-DC1C-48C4-B513-C3B9EAC86AE8}" type="presOf" srcId="{75DE9ED0-6DAC-416B-97BA-67EA8FF10EDC}" destId="{2FE691BE-D115-4BE7-A934-124C98661E14}" srcOrd="0" destOrd="0" presId="urn:microsoft.com/office/officeart/2005/8/layout/matrix3"/>
    <dgm:cxn modelId="{4012665A-D748-46B5-908D-B37C5DD18FE3}" type="presParOf" srcId="{B1990BE9-60CB-43D5-B076-9E8F8A8E44F6}" destId="{699767CD-C19A-41FD-9B71-75643E789042}" srcOrd="0" destOrd="0" presId="urn:microsoft.com/office/officeart/2005/8/layout/matrix3"/>
    <dgm:cxn modelId="{F574D223-C4DA-4FDA-9D67-79FFFAB4F2E4}" type="presParOf" srcId="{B1990BE9-60CB-43D5-B076-9E8F8A8E44F6}" destId="{2FE691BE-D115-4BE7-A934-124C98661E14}" srcOrd="1" destOrd="0" presId="urn:microsoft.com/office/officeart/2005/8/layout/matrix3"/>
    <dgm:cxn modelId="{4049CC09-E5A0-4104-862D-A9E0B9F124F9}" type="presParOf" srcId="{B1990BE9-60CB-43D5-B076-9E8F8A8E44F6}" destId="{BDC85EAC-637C-4772-B459-89B367B80267}" srcOrd="2" destOrd="0" presId="urn:microsoft.com/office/officeart/2005/8/layout/matrix3"/>
    <dgm:cxn modelId="{FAC0DCC8-1612-4F2F-A7DF-22F622512177}" type="presParOf" srcId="{B1990BE9-60CB-43D5-B076-9E8F8A8E44F6}" destId="{8D7E96C4-7452-43E7-AEF2-5DDC26995DDF}" srcOrd="3" destOrd="0" presId="urn:microsoft.com/office/officeart/2005/8/layout/matrix3"/>
    <dgm:cxn modelId="{99B74362-2190-4D22-B3BC-890D8196F25A}" type="presParOf" srcId="{B1990BE9-60CB-43D5-B076-9E8F8A8E44F6}" destId="{8AC40EFE-C627-43F6-AF6E-5A6CE5B6428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767CD-C19A-41FD-9B71-75643E789042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691BE-D115-4BE7-A934-124C98661E14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Elected members</a:t>
          </a:r>
          <a:endParaRPr lang="en-GB" sz="2100" kern="1200" dirty="0"/>
        </a:p>
      </dsp:txBody>
      <dsp:txXfrm>
        <a:off x="1479451" y="463451"/>
        <a:ext cx="1430218" cy="1430218"/>
      </dsp:txXfrm>
    </dsp:sp>
    <dsp:sp modelId="{BDC85EAC-637C-4772-B459-89B367B80267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Executive members</a:t>
          </a:r>
          <a:endParaRPr lang="en-GB" sz="2100" kern="1200" dirty="0"/>
        </a:p>
      </dsp:txBody>
      <dsp:txXfrm>
        <a:off x="3186331" y="463451"/>
        <a:ext cx="1430218" cy="1430218"/>
      </dsp:txXfrm>
    </dsp:sp>
    <dsp:sp modelId="{8D7E96C4-7452-43E7-AEF2-5DDC26995DDF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Appointed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members	</a:t>
          </a:r>
          <a:endParaRPr lang="en-GB" sz="2100" kern="1200" dirty="0"/>
        </a:p>
      </dsp:txBody>
      <dsp:txXfrm>
        <a:off x="1479451" y="2170331"/>
        <a:ext cx="1430218" cy="1430218"/>
      </dsp:txXfrm>
    </dsp:sp>
    <dsp:sp modelId="{8AC40EFE-C627-43F6-AF6E-5A6CE5B64288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Observers</a:t>
          </a:r>
          <a:endParaRPr lang="en-GB" sz="2100" kern="1200" dirty="0"/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FF6-8BC7-4712-8C25-A5A0BD8954F3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ECEF8-8ECF-4B90-ABA4-CF214C6B66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04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B38CB-27BE-4A5C-84B9-7062E866F4E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4820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prstClr val="black"/>
                </a:solidFill>
              </a:rPr>
              <a:t>Islington Clinical Commissioning Group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34DE8-694F-4417-B723-7BAEB7B95D2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0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0BFF32-0EA9-4AB4-ABB8-9AE6F7E39DD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45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77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79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8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3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1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4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63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53835" y="1988840"/>
            <a:ext cx="8836331" cy="1368152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GB" sz="4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6" descr="Islington co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7146"/>
            <a:ext cx="2116182" cy="54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146"/>
            <a:ext cx="2160240" cy="3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69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7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5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83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04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6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99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53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794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77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65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58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04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C7C5-C584-4AD8-BB63-99EC7817B00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16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75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64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85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2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71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55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E416-93CB-4C1D-8F14-51AC5B05B59E}" type="datetimeFigureOut">
              <a:rPr lang="en-GB" smtClean="0"/>
              <a:t>19/03/2014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40441-8E5C-4230-9A88-E7B88D6074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78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5333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34720"/>
            <a:ext cx="7528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9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A1D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468CE-959A-4C13-B4A3-ABA825CDBF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53406-8B43-4C5E-9760-AAE7495C27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9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1412776"/>
            <a:ext cx="9144000" cy="2160240"/>
          </a:xfrm>
          <a:prstGeom prst="rect">
            <a:avLst/>
          </a:prstGeom>
          <a:noFill/>
          <a:ln w="28575" algn="ctr">
            <a:solidFill>
              <a:srgbClr val="0072B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9512" y="2204864"/>
            <a:ext cx="8964488" cy="11526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Islington CCG update</a:t>
            </a:r>
            <a:br>
              <a:rPr lang="en-GB" dirty="0" smtClean="0"/>
            </a:br>
            <a:endParaRPr lang="en-GB" sz="3100" b="1" dirty="0" smtClean="0">
              <a:solidFill>
                <a:schemeClr val="tx1"/>
              </a:solidFill>
            </a:endParaRP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15814" y="4365104"/>
            <a:ext cx="6912372" cy="1728191"/>
          </a:xfrm>
        </p:spPr>
        <p:txBody>
          <a:bodyPr/>
          <a:lstStyle/>
          <a:p>
            <a:pPr eaLnBrk="1" hangingPunct="1"/>
            <a:r>
              <a:rPr lang="en-GB" dirty="0" smtClean="0"/>
              <a:t>Locality Patient Participation Groups</a:t>
            </a:r>
          </a:p>
          <a:p>
            <a:pPr eaLnBrk="1" hangingPunct="1"/>
            <a:r>
              <a:rPr lang="en-GB" dirty="0" smtClean="0"/>
              <a:t>March 2014</a:t>
            </a:r>
          </a:p>
        </p:txBody>
      </p:sp>
      <p:pic>
        <p:nvPicPr>
          <p:cNvPr id="13" name="Picture 12" descr="Description: H:\ICCG\Logos and templates\Logos\Islington Clinical Commissioning GroupCO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23368"/>
            <a:ext cx="2790825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6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7992888" cy="496855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 dirty="0" smtClean="0"/>
              <a:t>University College London Hospital (UCLH)  </a:t>
            </a:r>
            <a:endParaRPr lang="en-GB" sz="2000" b="1" dirty="0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CCG has invested in trust services through payment by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Payment flexed according to activity levels - £4m extra in 2013/14</a:t>
            </a:r>
          </a:p>
          <a:p>
            <a:endParaRPr lang="en-GB" sz="1600" dirty="0" smtClean="0"/>
          </a:p>
          <a:p>
            <a:endParaRPr lang="en-GB" sz="1600" b="1" dirty="0"/>
          </a:p>
          <a:p>
            <a:r>
              <a:rPr lang="en-GB" sz="1600" b="1" dirty="0" smtClean="0"/>
              <a:t>CCG investment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Activity levels (see above)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Readmissions prevention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Winter pressures - </a:t>
            </a:r>
            <a:r>
              <a:rPr lang="en-GB" sz="1600" dirty="0"/>
              <a:t>additional capacity to cope with additional </a:t>
            </a:r>
            <a:r>
              <a:rPr lang="en-GB" sz="1600" dirty="0" smtClean="0"/>
              <a:t>demand. Trust is developing a business case to expand A&amp;E and Urgent Care Centre</a:t>
            </a:r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b="1" dirty="0" smtClean="0"/>
              <a:t>Qualitative focus with the trust: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Alternatives to admission – developing ambulatory care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Reducing waiting times for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Payment by Results – ensure only pay for validated and appropriate activity</a:t>
            </a:r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4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597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7992888" cy="496855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/>
              <a:t>Camden &amp; Islington Foundation Trust  </a:t>
            </a:r>
            <a:endParaRPr lang="en-GB" sz="2400" b="1" dirty="0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CCG has invested in trust services in the last 2 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Block contract  (standard payment not varying with activity levels) plus investment</a:t>
            </a:r>
          </a:p>
          <a:p>
            <a:endParaRPr lang="en-GB" sz="1600" b="1" dirty="0"/>
          </a:p>
          <a:p>
            <a:r>
              <a:rPr lang="en-GB" sz="1600" b="1" dirty="0" smtClean="0"/>
              <a:t>CCG recurrent investment £2m in last 2 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Dementia – memory clinic; carers; last years of life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Adult services – rehab and recovery; personality disorders; neuro-development disorders</a:t>
            </a:r>
          </a:p>
          <a:p>
            <a:endParaRPr lang="en-GB" sz="1600" dirty="0"/>
          </a:p>
          <a:p>
            <a:r>
              <a:rPr lang="en-GB" sz="1600" b="1" dirty="0" smtClean="0"/>
              <a:t>CCG non-recurrent investment £1m in last 2years: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Short-term funding to improve quality and processes – Stacey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Winter pressures – mental health liaison with hospital services including A&amp;E</a:t>
            </a:r>
          </a:p>
          <a:p>
            <a:endParaRPr lang="en-GB" sz="1600" dirty="0" smtClean="0"/>
          </a:p>
          <a:p>
            <a:r>
              <a:rPr lang="en-GB" sz="1600" b="1" dirty="0" smtClean="0"/>
              <a:t>Qualitative focus with the trust: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Reducing waiting times for assessment and access to psychological therapies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Introduction of mental health tariffs – move to transparent care packages and outcome measures. Also moves from block contract to payment varying with activity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Locality structure – linking into general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Crisis services – less out-of-borough placements</a:t>
            </a:r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4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597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Islington Clinical Commissioning Group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332656"/>
            <a:ext cx="5615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Commissioning for Quality &amp; Safety</a:t>
            </a:r>
          </a:p>
          <a:p>
            <a:r>
              <a:rPr lang="en-GB" sz="2000" b="1" dirty="0" smtClean="0"/>
              <a:t>A Framework for all providers </a:t>
            </a:r>
            <a:endParaRPr lang="en-GB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67544" y="1412776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lnSpc>
                <a:spcPct val="15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GB" sz="1400" b="1" dirty="0" smtClean="0"/>
              <a:t>Commissioning for Quality &amp; Innovation (CQUIN) </a:t>
            </a:r>
            <a:r>
              <a:rPr lang="en-GB" sz="1400" dirty="0" smtClean="0"/>
              <a:t>- 2.5% of contract baseline – prevention; integrated care; friends and family test; value based commissioning.</a:t>
            </a:r>
          </a:p>
          <a:p>
            <a:pPr defTabSz="912813">
              <a:lnSpc>
                <a:spcPct val="15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GB" sz="1400" b="1" dirty="0" smtClean="0"/>
              <a:t>Quality Premium </a:t>
            </a:r>
            <a:r>
              <a:rPr lang="en-GB" sz="1400" dirty="0" smtClean="0"/>
              <a:t>- £5 per head of population - £1m for Islington CCG</a:t>
            </a:r>
          </a:p>
          <a:p>
            <a:pPr marL="285750" indent="-285750"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400" dirty="0" smtClean="0"/>
              <a:t>National measures – reducing avoidable admissions; reducing early mortality</a:t>
            </a:r>
          </a:p>
          <a:p>
            <a:pPr marL="285750" indent="-285750"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400" dirty="0" smtClean="0"/>
              <a:t>Local measures – smoking cessation; reablement; support for people with long-term conditions</a:t>
            </a:r>
          </a:p>
          <a:p>
            <a:pPr marL="285750" indent="-285750"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400" dirty="0" smtClean="0"/>
              <a:t>Scaled for delivery of Constitution – waiting times – cancer, surgery, A&amp;E</a:t>
            </a:r>
          </a:p>
          <a:p>
            <a:pPr defTabSz="912813">
              <a:lnSpc>
                <a:spcPct val="15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GB" sz="1400" b="1" dirty="0" smtClean="0"/>
              <a:t>Provider contracts -  metrics and performance indicators</a:t>
            </a:r>
          </a:p>
          <a:p>
            <a:pPr marL="285750" indent="-285750"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400" dirty="0" smtClean="0"/>
              <a:t>Delivery of Constitution and Outcomes Framework – waiting times</a:t>
            </a:r>
          </a:p>
          <a:p>
            <a:pPr marL="285750" indent="-285750"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400" dirty="0" smtClean="0"/>
              <a:t>Incentives and penalties –single sex breaches; C-Difficile; A&amp;E; Information</a:t>
            </a:r>
          </a:p>
          <a:p>
            <a:pPr marL="285750" indent="-285750"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400" dirty="0" smtClean="0"/>
              <a:t>Best practice tariffs – premium paid for enhanced delivery</a:t>
            </a:r>
          </a:p>
          <a:p>
            <a:pPr marL="285750" indent="-285750"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400" dirty="0" smtClean="0"/>
              <a:t>Provider Quality Accounts – summary of the above</a:t>
            </a:r>
          </a:p>
          <a:p>
            <a:pPr marL="285750" indent="-285750"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400" dirty="0" smtClean="0"/>
              <a:t>Introduction of Value Based Commissioning – pay for outcomes not outputs</a:t>
            </a:r>
          </a:p>
          <a:p>
            <a:pPr marL="285750" indent="-285750" defTabSz="912813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GB" sz="1400" b="1" dirty="0" smtClean="0"/>
              <a:t>Francis Report recommendations</a:t>
            </a:r>
          </a:p>
          <a:p>
            <a:pPr marL="285750" indent="-285750" defTabSz="912813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1400" dirty="0" smtClean="0"/>
              <a:t>Triangulation on service quality through patient &amp; GP feedback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1115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Islington Clinical Commissioning Group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1988840"/>
            <a:ext cx="8136904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lnSpc>
                <a:spcPct val="150000"/>
              </a:lnSpc>
              <a:buClr>
                <a:schemeClr val="tx2"/>
              </a:buClr>
            </a:pPr>
            <a:r>
              <a:rPr lang="en-GB" sz="4000" b="1" dirty="0" smtClean="0"/>
              <a:t>Questions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290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7992888" cy="481399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/>
              <a:t>Structure of the session</a:t>
            </a:r>
            <a:endParaRPr lang="en-GB" sz="2400" b="1" dirty="0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720840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lnSpc>
                <a:spcPct val="15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GB" dirty="0"/>
              <a:t> </a:t>
            </a:r>
            <a:r>
              <a:rPr lang="en-GB" sz="2400" b="1" dirty="0" smtClean="0"/>
              <a:t>CCG overview</a:t>
            </a:r>
          </a:p>
          <a:p>
            <a:pPr defTabSz="912813">
              <a:lnSpc>
                <a:spcPct val="15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GB" sz="2400" b="1" dirty="0"/>
              <a:t> </a:t>
            </a:r>
            <a:r>
              <a:rPr lang="en-GB" sz="2400" b="1" dirty="0" smtClean="0"/>
              <a:t>Finance</a:t>
            </a:r>
          </a:p>
          <a:p>
            <a:pPr defTabSz="912813">
              <a:lnSpc>
                <a:spcPct val="150000"/>
              </a:lnSpc>
              <a:buClr>
                <a:schemeClr val="tx2"/>
              </a:buClr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024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33331" cy="57606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How  our Governing Body is made up</a:t>
            </a:r>
            <a:endParaRPr lang="en-GB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32769127"/>
              </p:ext>
            </p:extLst>
          </p:nvPr>
        </p:nvGraphicFramePr>
        <p:xfrm>
          <a:off x="1212304" y="13812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2132856"/>
            <a:ext cx="1296144" cy="6155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GP Members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Practice Nurse</a:t>
            </a:r>
          </a:p>
          <a:p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861048"/>
            <a:ext cx="1944216" cy="6155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Lay Members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Secondary Care Doctor </a:t>
            </a:r>
          </a:p>
          <a:p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2132856"/>
            <a:ext cx="201622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Chief Officer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Chief Finance Officer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Lead Nurse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3854946"/>
            <a:ext cx="2304256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1200" dirty="0" smtClean="0">
                <a:solidFill>
                  <a:prstClr val="black"/>
                </a:solidFill>
              </a:rPr>
              <a:t>Patient Representative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Council</a:t>
            </a:r>
          </a:p>
          <a:p>
            <a:r>
              <a:rPr lang="en-GB" sz="1200" dirty="0" err="1" smtClean="0">
                <a:solidFill>
                  <a:prstClr val="black"/>
                </a:solidFill>
              </a:rPr>
              <a:t>Healthwatch</a:t>
            </a:r>
            <a:endParaRPr lang="en-GB" sz="1200" dirty="0" smtClean="0">
              <a:solidFill>
                <a:prstClr val="black"/>
              </a:solidFill>
            </a:endParaRPr>
          </a:p>
          <a:p>
            <a:r>
              <a:rPr lang="en-GB" sz="1200" dirty="0" smtClean="0">
                <a:solidFill>
                  <a:prstClr val="black"/>
                </a:solidFill>
              </a:rPr>
              <a:t>Local Medical Committee</a:t>
            </a:r>
          </a:p>
        </p:txBody>
      </p:sp>
    </p:spTree>
    <p:extLst>
      <p:ext uri="{BB962C8B-B14F-4D97-AF65-F5344CB8AC3E}">
        <p14:creationId xmlns:p14="http://schemas.microsoft.com/office/powerpoint/2010/main" val="9877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title"/>
          </p:nvPr>
        </p:nvSpPr>
        <p:spPr>
          <a:xfrm>
            <a:off x="327991" y="702209"/>
            <a:ext cx="8229600" cy="796925"/>
          </a:xfrm>
        </p:spPr>
        <p:txBody>
          <a:bodyPr/>
          <a:lstStyle/>
          <a:p>
            <a:pPr algn="just" eaLnBrk="1" hangingPunct="1"/>
            <a:r>
              <a:rPr lang="en-GB" sz="3200" b="1" dirty="0" smtClean="0">
                <a:cs typeface="Arial" charset="0"/>
              </a:rPr>
              <a:t>		          Executive Directorate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6603544" y="6245225"/>
            <a:ext cx="2133600" cy="476250"/>
          </a:xfrm>
        </p:spPr>
        <p:txBody>
          <a:bodyPr/>
          <a:lstStyle/>
          <a:p>
            <a:pPr>
              <a:defRPr/>
            </a:pPr>
            <a:fld id="{0910CBB8-4305-4931-8EDD-4AE311B9C2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362" name="_s16397"/>
          <p:cNvSpPr>
            <a:spLocks noChangeArrowheads="1"/>
          </p:cNvSpPr>
          <p:nvPr/>
        </p:nvSpPr>
        <p:spPr bwMode="auto">
          <a:xfrm>
            <a:off x="3016665" y="1582738"/>
            <a:ext cx="1825625" cy="6715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Chair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Dr Gillian </a:t>
            </a:r>
            <a:r>
              <a:rPr lang="en-GB" sz="1000" dirty="0">
                <a:solidFill>
                  <a:prstClr val="black"/>
                </a:solidFill>
              </a:rPr>
              <a:t>Greenhough</a:t>
            </a:r>
          </a:p>
        </p:txBody>
      </p:sp>
      <p:sp>
        <p:nvSpPr>
          <p:cNvPr id="33815" name="AutoShape 22"/>
          <p:cNvSpPr>
            <a:spLocks noChangeArrowheads="1"/>
          </p:cNvSpPr>
          <p:nvPr/>
        </p:nvSpPr>
        <p:spPr bwMode="auto">
          <a:xfrm>
            <a:off x="3292120" y="4270520"/>
            <a:ext cx="1287463" cy="10525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Director of Quality </a:t>
            </a:r>
          </a:p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 Integrated </a:t>
            </a:r>
          </a:p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Governance</a:t>
            </a:r>
          </a:p>
          <a:p>
            <a:pPr algn="ctr">
              <a:defRPr/>
            </a:pPr>
            <a:r>
              <a:rPr lang="en-GB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Martin </a:t>
            </a:r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Machra</a:t>
            </a:r>
            <a:r>
              <a:rPr lang="en-GB" sz="1000" dirty="0">
                <a:solidFill>
                  <a:prstClr val="black"/>
                </a:solidFill>
              </a:rPr>
              <a:t>y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15364" name="AutoShape 28"/>
          <p:cNvSpPr>
            <a:spLocks noChangeArrowheads="1"/>
          </p:cNvSpPr>
          <p:nvPr/>
        </p:nvSpPr>
        <p:spPr bwMode="auto">
          <a:xfrm>
            <a:off x="4760000" y="4280519"/>
            <a:ext cx="1357313" cy="10525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Director of </a:t>
            </a:r>
          </a:p>
          <a:p>
            <a:pPr algn="ctr"/>
            <a:r>
              <a:rPr lang="en-GB" sz="1000" b="1" dirty="0">
                <a:solidFill>
                  <a:prstClr val="black"/>
                </a:solidFill>
              </a:rPr>
              <a:t>Commissioning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Paul Sinden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5365" name="AutoShape 49"/>
          <p:cNvSpPr>
            <a:spLocks noChangeArrowheads="1"/>
          </p:cNvSpPr>
          <p:nvPr/>
        </p:nvSpPr>
        <p:spPr bwMode="auto">
          <a:xfrm>
            <a:off x="1723172" y="4270521"/>
            <a:ext cx="1368425" cy="1052512"/>
          </a:xfrm>
          <a:prstGeom prst="roundRect">
            <a:avLst>
              <a:gd name="adj" fmla="val 1788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 b="1" dirty="0">
                <a:solidFill>
                  <a:prstClr val="black"/>
                </a:solidFill>
                <a:cs typeface="Arial" charset="0"/>
              </a:rPr>
              <a:t>Chief </a:t>
            </a:r>
          </a:p>
          <a:p>
            <a:pPr algn="ctr"/>
            <a:r>
              <a:rPr lang="en-GB" sz="1000" b="1" dirty="0">
                <a:solidFill>
                  <a:prstClr val="black"/>
                </a:solidFill>
                <a:cs typeface="Arial" charset="0"/>
              </a:rPr>
              <a:t>Finance Officer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  <a:cs typeface="Arial" charset="0"/>
              </a:rPr>
              <a:t>Ahmet Koray</a:t>
            </a:r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7" name="_s16397"/>
          <p:cNvSpPr>
            <a:spLocks noChangeArrowheads="1"/>
          </p:cNvSpPr>
          <p:nvPr/>
        </p:nvSpPr>
        <p:spPr bwMode="auto">
          <a:xfrm>
            <a:off x="3016063" y="2625188"/>
            <a:ext cx="1846898" cy="6556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GB" sz="1000" b="1" dirty="0">
                <a:solidFill>
                  <a:prstClr val="black"/>
                </a:solidFill>
              </a:rPr>
              <a:t>Chief </a:t>
            </a:r>
            <a:r>
              <a:rPr lang="en-GB" sz="1000" b="1" dirty="0" smtClean="0">
                <a:solidFill>
                  <a:prstClr val="black"/>
                </a:solidFill>
              </a:rPr>
              <a:t>Officer</a:t>
            </a:r>
            <a:endParaRPr lang="en-GB" sz="1000" b="1" dirty="0">
              <a:solidFill>
                <a:prstClr val="black"/>
              </a:solidFill>
            </a:endParaRP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Alison </a:t>
            </a:r>
            <a:r>
              <a:rPr lang="en-GB" sz="1000" dirty="0">
                <a:solidFill>
                  <a:prstClr val="black"/>
                </a:solidFill>
              </a:rPr>
              <a:t>Blair</a:t>
            </a:r>
          </a:p>
        </p:txBody>
      </p:sp>
      <p:sp>
        <p:nvSpPr>
          <p:cNvPr id="15375" name="AutoShape 26"/>
          <p:cNvSpPr>
            <a:spLocks noChangeArrowheads="1"/>
          </p:cNvSpPr>
          <p:nvPr/>
        </p:nvSpPr>
        <p:spPr bwMode="auto">
          <a:xfrm>
            <a:off x="6798591" y="2440025"/>
            <a:ext cx="1403350" cy="7072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</a:rPr>
              <a:t>Director </a:t>
            </a:r>
            <a:endParaRPr lang="en-GB" sz="1000" b="1" dirty="0">
              <a:solidFill>
                <a:prstClr val="black"/>
              </a:solidFill>
            </a:endParaRPr>
          </a:p>
          <a:p>
            <a:pPr algn="ctr"/>
            <a:r>
              <a:rPr lang="en-GB" sz="1000" b="1" dirty="0">
                <a:solidFill>
                  <a:prstClr val="black"/>
                </a:solidFill>
              </a:rPr>
              <a:t>Public </a:t>
            </a:r>
            <a:r>
              <a:rPr lang="en-GB" sz="1000" b="1" dirty="0" smtClean="0">
                <a:solidFill>
                  <a:prstClr val="black"/>
                </a:solidFill>
              </a:rPr>
              <a:t>Health</a:t>
            </a:r>
          </a:p>
          <a:p>
            <a:pPr algn="ctr"/>
            <a:r>
              <a:rPr lang="en-GB" sz="1000" b="1" i="1" dirty="0" smtClean="0">
                <a:solidFill>
                  <a:prstClr val="black"/>
                </a:solidFill>
              </a:rPr>
              <a:t>(Local Authority)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Julie Billett</a:t>
            </a:r>
            <a:endParaRPr lang="en-GB" sz="1000" dirty="0">
              <a:solidFill>
                <a:prstClr val="black"/>
              </a:solidFill>
            </a:endParaRPr>
          </a:p>
        </p:txBody>
      </p:sp>
      <p:cxnSp>
        <p:nvCxnSpPr>
          <p:cNvPr id="58" name="Elbow Connector 57"/>
          <p:cNvCxnSpPr/>
          <p:nvPr/>
        </p:nvCxnSpPr>
        <p:spPr>
          <a:xfrm>
            <a:off x="4862961" y="3113158"/>
            <a:ext cx="1957279" cy="65000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07385" y="3952267"/>
            <a:ext cx="303127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5367" idx="3"/>
          </p:cNvCxnSpPr>
          <p:nvPr/>
        </p:nvCxnSpPr>
        <p:spPr>
          <a:xfrm flipV="1">
            <a:off x="4862961" y="2876555"/>
            <a:ext cx="1954680" cy="7645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4841312" y="2090160"/>
            <a:ext cx="1932227" cy="70350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6773539" y="1585847"/>
            <a:ext cx="1403350" cy="7072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</a:rPr>
              <a:t>Service Director</a:t>
            </a:r>
          </a:p>
          <a:p>
            <a:pPr algn="ctr"/>
            <a:r>
              <a:rPr lang="en-GB" sz="1000" b="1" i="1" dirty="0" smtClean="0">
                <a:solidFill>
                  <a:prstClr val="black"/>
                </a:solidFill>
              </a:rPr>
              <a:t>Adult Social Care</a:t>
            </a:r>
          </a:p>
          <a:p>
            <a:pPr algn="ctr"/>
            <a:r>
              <a:rPr lang="en-GB" sz="1000" b="1" i="1" dirty="0" smtClean="0">
                <a:solidFill>
                  <a:prstClr val="black"/>
                </a:solidFill>
              </a:rPr>
              <a:t>(Local Authority)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Simon </a:t>
            </a:r>
            <a:r>
              <a:rPr lang="en-GB" sz="1000" dirty="0">
                <a:solidFill>
                  <a:prstClr val="black"/>
                </a:solidFill>
              </a:rPr>
              <a:t> Galczynski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931434" y="3933930"/>
            <a:ext cx="1" cy="338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5365" idx="0"/>
          </p:cNvCxnSpPr>
          <p:nvPr/>
        </p:nvCxnSpPr>
        <p:spPr>
          <a:xfrm>
            <a:off x="2407385" y="3952267"/>
            <a:ext cx="0" cy="318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367" idx="2"/>
          </p:cNvCxnSpPr>
          <p:nvPr/>
        </p:nvCxnSpPr>
        <p:spPr>
          <a:xfrm flipH="1">
            <a:off x="3929480" y="3280826"/>
            <a:ext cx="10032" cy="653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8656" y="3941906"/>
            <a:ext cx="1" cy="338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6798591" y="3311254"/>
            <a:ext cx="1403349" cy="7072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</a:rPr>
              <a:t>Commissioning 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</a:rPr>
              <a:t>Support Director</a:t>
            </a:r>
          </a:p>
          <a:p>
            <a:pPr algn="ctr"/>
            <a:r>
              <a:rPr lang="en-GB" sz="1000" b="1" dirty="0">
                <a:solidFill>
                  <a:prstClr val="black"/>
                </a:solidFill>
              </a:rPr>
              <a:t>(</a:t>
            </a:r>
            <a:r>
              <a:rPr lang="en-GB" sz="1000" b="1" dirty="0" smtClean="0">
                <a:solidFill>
                  <a:prstClr val="black"/>
                </a:solidFill>
              </a:rPr>
              <a:t>CSU C&amp;I CCG</a:t>
            </a:r>
            <a:r>
              <a:rPr lang="en-GB" sz="1000" b="1" i="1" dirty="0" smtClean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Tony Hoolaghan</a:t>
            </a:r>
            <a:endParaRPr lang="en-GB" sz="1000" dirty="0">
              <a:solidFill>
                <a:prstClr val="black"/>
              </a:solidFill>
            </a:endParaRPr>
          </a:p>
        </p:txBody>
      </p:sp>
      <p:cxnSp>
        <p:nvCxnSpPr>
          <p:cNvPr id="7" name="Elbow Connector 6"/>
          <p:cNvCxnSpPr>
            <a:stCxn id="19" idx="3"/>
          </p:cNvCxnSpPr>
          <p:nvPr/>
        </p:nvCxnSpPr>
        <p:spPr>
          <a:xfrm>
            <a:off x="8201940" y="3664895"/>
            <a:ext cx="355651" cy="433674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954470" y="4106237"/>
            <a:ext cx="1090173" cy="57095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b="1" dirty="0">
              <a:solidFill>
                <a:prstClr val="black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GB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 </a:t>
            </a:r>
          </a:p>
          <a:p>
            <a:pPr algn="ctr">
              <a:defRPr/>
            </a:pPr>
            <a:r>
              <a:rPr lang="en-GB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Alice Mutumba</a:t>
            </a:r>
          </a:p>
          <a:p>
            <a:pPr algn="ctr">
              <a:defRPr/>
            </a:pPr>
            <a:r>
              <a:rPr lang="en-GB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(CSU)</a:t>
            </a:r>
            <a:endParaRPr lang="en-GB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GB" sz="1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25" y="169039"/>
            <a:ext cx="27622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49"/>
          <p:cNvSpPr>
            <a:spLocks noChangeArrowheads="1"/>
          </p:cNvSpPr>
          <p:nvPr/>
        </p:nvSpPr>
        <p:spPr bwMode="auto">
          <a:xfrm>
            <a:off x="363655" y="3230827"/>
            <a:ext cx="1368425" cy="1052512"/>
          </a:xfrm>
          <a:prstGeom prst="roundRect">
            <a:avLst>
              <a:gd name="adj" fmla="val 1788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000" b="1" dirty="0" smtClean="0">
                <a:solidFill>
                  <a:prstClr val="black"/>
                </a:solidFill>
                <a:cs typeface="Arial" charset="0"/>
              </a:rPr>
              <a:t>Joint Primary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cs typeface="Arial" charset="0"/>
              </a:rPr>
              <a:t>Care Clinical 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cs typeface="Arial" charset="0"/>
              </a:rPr>
              <a:t>Lead</a:t>
            </a:r>
          </a:p>
          <a:p>
            <a:pPr algn="ctr"/>
            <a:r>
              <a:rPr lang="en-GB" sz="1000" b="1" dirty="0" smtClean="0">
                <a:solidFill>
                  <a:prstClr val="black"/>
                </a:solidFill>
                <a:cs typeface="Arial" charset="0"/>
              </a:rPr>
              <a:t>(C&amp;I CCG)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  <a:cs typeface="Arial" charset="0"/>
              </a:rPr>
              <a:t>Vacant </a:t>
            </a:r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47132" y="2359467"/>
            <a:ext cx="0" cy="856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7133" y="2359336"/>
            <a:ext cx="133572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97656" y="1928222"/>
            <a:ext cx="62388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382853" y="1918494"/>
            <a:ext cx="0" cy="93934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73125" y="2857834"/>
            <a:ext cx="62388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37334" y="2254250"/>
            <a:ext cx="0" cy="374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12474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</a:rPr>
              <a:t>ELECTED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1124744"/>
            <a:ext cx="162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</a:rPr>
              <a:t>EXECUTIVE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31458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</a:rPr>
              <a:t>APPOINTED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3672408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Sharon Bennett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GP</a:t>
            </a:r>
          </a:p>
          <a:p>
            <a:endParaRPr lang="en-GB" sz="1200" dirty="0" smtClean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Katie </a:t>
            </a:r>
            <a:r>
              <a:rPr lang="en-GB" sz="1200" b="1" dirty="0">
                <a:solidFill>
                  <a:prstClr val="black"/>
                </a:solidFill>
              </a:rPr>
              <a:t>Coleman</a:t>
            </a:r>
          </a:p>
          <a:p>
            <a:r>
              <a:rPr lang="en-GB" sz="1200" dirty="0">
                <a:solidFill>
                  <a:prstClr val="black"/>
                </a:solidFill>
              </a:rPr>
              <a:t>Co-Vice Chair </a:t>
            </a:r>
            <a:r>
              <a:rPr lang="en-GB" sz="1200" dirty="0" smtClean="0">
                <a:solidFill>
                  <a:prstClr val="black"/>
                </a:solidFill>
              </a:rPr>
              <a:t>GP</a:t>
            </a:r>
          </a:p>
          <a:p>
            <a:endParaRPr lang="en-GB" sz="1200" dirty="0" smtClean="0">
              <a:solidFill>
                <a:prstClr val="black"/>
              </a:solidFill>
            </a:endParaRPr>
          </a:p>
          <a:p>
            <a:r>
              <a:rPr lang="en-GB" sz="1200" b="1" dirty="0">
                <a:solidFill>
                  <a:prstClr val="black"/>
                </a:solidFill>
              </a:rPr>
              <a:t>Gillian Greenhough</a:t>
            </a:r>
          </a:p>
          <a:p>
            <a:r>
              <a:rPr lang="en-GB" sz="1200" dirty="0">
                <a:solidFill>
                  <a:prstClr val="black"/>
                </a:solidFill>
              </a:rPr>
              <a:t>Chair and </a:t>
            </a:r>
            <a:r>
              <a:rPr lang="en-GB" sz="1200" dirty="0" smtClean="0">
                <a:solidFill>
                  <a:prstClr val="black"/>
                </a:solidFill>
              </a:rPr>
              <a:t>GP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Jennie </a:t>
            </a:r>
            <a:r>
              <a:rPr lang="en-GB" sz="1200" b="1" dirty="0">
                <a:solidFill>
                  <a:prstClr val="black"/>
                </a:solidFill>
              </a:rPr>
              <a:t>Hurley</a:t>
            </a:r>
          </a:p>
          <a:p>
            <a:r>
              <a:rPr lang="en-GB" sz="1200" dirty="0">
                <a:solidFill>
                  <a:prstClr val="black"/>
                </a:solidFill>
              </a:rPr>
              <a:t>Practice </a:t>
            </a:r>
            <a:r>
              <a:rPr lang="en-GB" sz="1200" dirty="0" smtClean="0">
                <a:solidFill>
                  <a:prstClr val="black"/>
                </a:solidFill>
              </a:rPr>
              <a:t>Nurse</a:t>
            </a:r>
          </a:p>
          <a:p>
            <a:endParaRPr lang="en-GB" sz="1200" dirty="0" smtClean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Sabin Khan</a:t>
            </a:r>
            <a:endParaRPr lang="en-GB" sz="1200" b="1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Salaried </a:t>
            </a:r>
            <a:r>
              <a:rPr lang="en-GB" sz="1200" dirty="0" smtClean="0">
                <a:solidFill>
                  <a:prstClr val="black"/>
                </a:solidFill>
              </a:rPr>
              <a:t>GP</a:t>
            </a:r>
          </a:p>
          <a:p>
            <a:endParaRPr lang="en-GB" sz="1200" dirty="0" smtClean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Rathini </a:t>
            </a:r>
            <a:r>
              <a:rPr lang="en-GB" sz="1200" b="1" dirty="0">
                <a:solidFill>
                  <a:prstClr val="black"/>
                </a:solidFill>
              </a:rPr>
              <a:t>Ratnavel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GP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Stephen Rogers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GP</a:t>
            </a:r>
          </a:p>
          <a:p>
            <a:endParaRPr lang="en-GB" sz="1200" b="1" dirty="0" smtClean="0">
              <a:solidFill>
                <a:prstClr val="black"/>
              </a:solidFill>
            </a:endParaRPr>
          </a:p>
          <a:p>
            <a:r>
              <a:rPr lang="en-GB" sz="1200" b="1" dirty="0">
                <a:solidFill>
                  <a:prstClr val="black"/>
                </a:solidFill>
              </a:rPr>
              <a:t>Jo Sauvage</a:t>
            </a:r>
          </a:p>
          <a:p>
            <a:r>
              <a:rPr lang="en-GB" sz="1200" dirty="0">
                <a:solidFill>
                  <a:prstClr val="black"/>
                </a:solidFill>
              </a:rPr>
              <a:t>Co-Vice Chair and GP</a:t>
            </a:r>
          </a:p>
          <a:p>
            <a:endParaRPr lang="en-GB" sz="1200" b="1" dirty="0" smtClean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Karen Sennett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GP</a:t>
            </a:r>
          </a:p>
          <a:p>
            <a:endParaRPr lang="en-GB" sz="1000" dirty="0">
              <a:solidFill>
                <a:prstClr val="black"/>
              </a:solidFill>
            </a:endParaRPr>
          </a:p>
          <a:p>
            <a:r>
              <a:rPr lang="en-GB" sz="1200" b="1" dirty="0">
                <a:solidFill>
                  <a:prstClr val="black"/>
                </a:solidFill>
              </a:rPr>
              <a:t>Deborah Snook</a:t>
            </a:r>
          </a:p>
          <a:p>
            <a:r>
              <a:rPr lang="en-GB" sz="1200" dirty="0">
                <a:solidFill>
                  <a:prstClr val="black"/>
                </a:solidFill>
              </a:rPr>
              <a:t>Practice </a:t>
            </a:r>
            <a:r>
              <a:rPr lang="en-GB" sz="1200" dirty="0" smtClean="0">
                <a:solidFill>
                  <a:prstClr val="black"/>
                </a:solidFill>
              </a:rPr>
              <a:t>Manager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533331" cy="57606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Governing Body Members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3968" y="3429000"/>
            <a:ext cx="1620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</a:rPr>
              <a:t>OBSERVERS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3875564"/>
            <a:ext cx="3960440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Julie Billett</a:t>
            </a:r>
          </a:p>
          <a:p>
            <a:r>
              <a:rPr lang="en-GB" sz="1200" dirty="0">
                <a:solidFill>
                  <a:prstClr val="black"/>
                </a:solidFill>
              </a:rPr>
              <a:t>Director of Public Health LBI</a:t>
            </a:r>
          </a:p>
          <a:p>
            <a:endParaRPr lang="en-GB" sz="1200" b="1" dirty="0" smtClean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Robbie Bunt 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Local Medical Committee</a:t>
            </a:r>
          </a:p>
          <a:p>
            <a:endParaRPr lang="en-GB" sz="1200" dirty="0" smtClean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Simon </a:t>
            </a:r>
            <a:r>
              <a:rPr lang="en-GB" sz="1200" b="1" dirty="0" err="1" smtClean="0">
                <a:solidFill>
                  <a:prstClr val="black"/>
                </a:solidFill>
              </a:rPr>
              <a:t>Galczynski</a:t>
            </a:r>
            <a:r>
              <a:rPr lang="en-GB" sz="1200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LBI Adult Social Services</a:t>
            </a:r>
          </a:p>
          <a:p>
            <a:endParaRPr lang="en-GB" sz="1200" b="1" dirty="0" smtClean="0">
              <a:solidFill>
                <a:prstClr val="black"/>
              </a:solidFill>
            </a:endParaRPr>
          </a:p>
          <a:p>
            <a:endParaRPr lang="en-GB" sz="1200" b="1" dirty="0" smtClean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Phillip Watson</a:t>
            </a:r>
          </a:p>
          <a:p>
            <a:r>
              <a:rPr lang="en-GB" sz="1200" dirty="0" err="1" smtClean="0">
                <a:solidFill>
                  <a:prstClr val="black"/>
                </a:solidFill>
              </a:rPr>
              <a:t>Healthwatch</a:t>
            </a:r>
            <a:r>
              <a:rPr lang="en-GB" sz="1200" dirty="0" smtClean="0">
                <a:solidFill>
                  <a:prstClr val="black"/>
                </a:solidFill>
              </a:rPr>
              <a:t> Islington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4729207"/>
            <a:ext cx="3528392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200" b="1" dirty="0">
                <a:solidFill>
                  <a:prstClr val="black"/>
                </a:solidFill>
              </a:rPr>
              <a:t>Mo Akmal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Secondary Care </a:t>
            </a:r>
            <a:r>
              <a:rPr lang="en-GB" sz="1200" dirty="0" smtClean="0">
                <a:solidFill>
                  <a:prstClr val="black"/>
                </a:solidFill>
              </a:rPr>
              <a:t>Clinician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Sorrel Brookes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Lay Member</a:t>
            </a:r>
          </a:p>
          <a:p>
            <a:endParaRPr lang="en-GB" sz="1200" b="1" dirty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Anne Weyman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Vice Chair and Lay Member</a:t>
            </a:r>
          </a:p>
          <a:p>
            <a:endParaRPr lang="en-GB" sz="1000" dirty="0">
              <a:solidFill>
                <a:prstClr val="black"/>
              </a:solidFill>
            </a:endParaRPr>
          </a:p>
          <a:p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1484784"/>
            <a:ext cx="3960440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</a:rPr>
              <a:t>Alison Blair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Chief Officer</a:t>
            </a:r>
          </a:p>
          <a:p>
            <a:endParaRPr lang="en-GB" sz="1200" b="1" dirty="0" smtClean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Ahmet </a:t>
            </a:r>
            <a:r>
              <a:rPr lang="en-GB" sz="1200" b="1" dirty="0">
                <a:solidFill>
                  <a:prstClr val="black"/>
                </a:solidFill>
              </a:rPr>
              <a:t>Koray</a:t>
            </a:r>
          </a:p>
          <a:p>
            <a:r>
              <a:rPr lang="en-GB" sz="1200" dirty="0">
                <a:solidFill>
                  <a:prstClr val="black"/>
                </a:solidFill>
              </a:rPr>
              <a:t>Chief Finance Officer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b="1" dirty="0" smtClean="0">
              <a:solidFill>
                <a:prstClr val="black"/>
              </a:solidFill>
            </a:endParaRPr>
          </a:p>
          <a:p>
            <a:endParaRPr lang="en-GB" sz="1200" b="1" dirty="0">
              <a:solidFill>
                <a:prstClr val="black"/>
              </a:solidFill>
            </a:endParaRPr>
          </a:p>
          <a:p>
            <a:r>
              <a:rPr lang="en-GB" sz="1200" b="1" dirty="0" smtClean="0">
                <a:solidFill>
                  <a:prstClr val="black"/>
                </a:solidFill>
              </a:rPr>
              <a:t>Martin Machray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Director - Quality &amp; Integrated Governance and Head Nurse</a:t>
            </a:r>
          </a:p>
        </p:txBody>
      </p:sp>
    </p:spTree>
    <p:extLst>
      <p:ext uri="{BB962C8B-B14F-4D97-AF65-F5344CB8AC3E}">
        <p14:creationId xmlns:p14="http://schemas.microsoft.com/office/powerpoint/2010/main" val="10394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533331" cy="576064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Our </a:t>
            </a:r>
            <a:r>
              <a:rPr lang="en-GB" sz="2800" dirty="0" smtClean="0"/>
              <a:t>10 business objectives to support our four priorities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95534" y="1556792"/>
            <a:ext cx="4968554" cy="288032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Ensure </a:t>
            </a:r>
            <a:r>
              <a:rPr lang="en-GB" sz="1400" dirty="0">
                <a:solidFill>
                  <a:prstClr val="black"/>
                </a:solidFill>
              </a:rPr>
              <a:t>commissioning systems and processes in place to support quality improvement and ensure high performing safe services and innovative models of </a:t>
            </a:r>
            <a:r>
              <a:rPr lang="en-GB" sz="1400" dirty="0" smtClean="0">
                <a:solidFill>
                  <a:prstClr val="black"/>
                </a:solidFill>
              </a:rPr>
              <a:t>care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400" dirty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Ensure the views and interests of patients and the community are central to </a:t>
            </a:r>
            <a:r>
              <a:rPr lang="en-GB" sz="1400" dirty="0" smtClean="0">
                <a:solidFill>
                  <a:prstClr val="black"/>
                </a:solidFill>
              </a:rPr>
              <a:t>decision-making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400" dirty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Ensure appropriate leadership, systems and processes  for children and adult </a:t>
            </a:r>
            <a:r>
              <a:rPr lang="en-GB" sz="1400" dirty="0" smtClean="0">
                <a:solidFill>
                  <a:prstClr val="black"/>
                </a:solidFill>
              </a:rPr>
              <a:t>safeguarding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400" dirty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Secure improvement in quality and develop capacity and capability in primary care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098" y="4654299"/>
            <a:ext cx="4515942" cy="201506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Work </a:t>
            </a:r>
            <a:r>
              <a:rPr lang="en-GB" sz="1400" dirty="0">
                <a:solidFill>
                  <a:prstClr val="black"/>
                </a:solidFill>
              </a:rPr>
              <a:t>effectively with the Health and Well Being Board, partners and providers in the health and social care system, in Islington, in North and East London and </a:t>
            </a:r>
            <a:r>
              <a:rPr lang="en-GB" sz="1400" dirty="0" smtClean="0">
                <a:solidFill>
                  <a:prstClr val="black"/>
                </a:solidFill>
              </a:rPr>
              <a:t>nationally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400" dirty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Ensure our providers of healthcare are fit for purpose for the future.  In particular, work with the Whittington ICO to deliver the programme of transformational change and longer term viability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381600" y="4550864"/>
            <a:ext cx="3384375" cy="140770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Deliver operating plan including performance improvement, savings and </a:t>
            </a:r>
            <a:r>
              <a:rPr lang="en-GB" sz="1400" dirty="0" smtClean="0">
                <a:solidFill>
                  <a:prstClr val="black"/>
                </a:solidFill>
              </a:rPr>
              <a:t>investments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Meet </a:t>
            </a:r>
            <a:r>
              <a:rPr lang="en-GB" sz="1400" dirty="0">
                <a:solidFill>
                  <a:prstClr val="black"/>
                </a:solidFill>
              </a:rPr>
              <a:t>financial requirements including </a:t>
            </a:r>
            <a:r>
              <a:rPr lang="en-GB" sz="1400" dirty="0" smtClean="0">
                <a:solidFill>
                  <a:prstClr val="black"/>
                </a:solidFill>
              </a:rPr>
              <a:t>balance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8104" y="2044586"/>
            <a:ext cx="3456384" cy="160043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Continue </a:t>
            </a:r>
            <a:r>
              <a:rPr lang="en-GB" sz="1400" dirty="0">
                <a:solidFill>
                  <a:prstClr val="black"/>
                </a:solidFill>
              </a:rPr>
              <a:t>to develop the CCG to be the best it can be (governing body, staff team and members</a:t>
            </a:r>
            <a:r>
              <a:rPr lang="en-GB" sz="1400" dirty="0" smtClean="0">
                <a:solidFill>
                  <a:prstClr val="black"/>
                </a:solidFill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4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Ensure </a:t>
            </a:r>
            <a:r>
              <a:rPr lang="en-GB" sz="1400" dirty="0">
                <a:solidFill>
                  <a:prstClr val="black"/>
                </a:solidFill>
              </a:rPr>
              <a:t>better data and contracting delivers improved outcomes and effective system-wide working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6096" y="1619508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Organisational Development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6096" y="414908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Delivering the Operating Plan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428380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System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1187460"/>
            <a:ext cx="136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Quality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finances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9" y="620688"/>
            <a:ext cx="8866891" cy="56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404664"/>
            <a:ext cx="5894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How the CCG spends it funding</a:t>
            </a:r>
            <a:endParaRPr lang="en-GB" b="1" dirty="0"/>
          </a:p>
        </p:txBody>
      </p: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7992888" cy="481399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/>
              <a:t>How the CCG spends its funding</a:t>
            </a:r>
            <a:endParaRPr lang="en-GB" sz="2400" b="1" dirty="0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720840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lnSpc>
                <a:spcPct val="150000"/>
              </a:lnSpc>
              <a:buClr>
                <a:schemeClr val="tx2"/>
              </a:buClr>
            </a:pPr>
            <a:r>
              <a:rPr lang="en-GB" sz="2400" b="1" dirty="0" smtClean="0"/>
              <a:t>CCG main contracts (nearly 60% of CCG allocation):</a:t>
            </a:r>
          </a:p>
          <a:p>
            <a:pPr marL="342900" indent="-342900" defTabSz="912813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GB" sz="2400" b="1" dirty="0" smtClean="0"/>
              <a:t>Whittington Health £88m</a:t>
            </a:r>
          </a:p>
          <a:p>
            <a:pPr marL="342900" indent="-342900" defTabSz="912813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/>
              <a:t>Integrated Care Organisation – hospital and community services</a:t>
            </a:r>
          </a:p>
          <a:p>
            <a:pPr marL="342900" indent="-342900" defTabSz="912813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GB" sz="2400" b="1" dirty="0" smtClean="0"/>
              <a:t>UCLH £56m</a:t>
            </a:r>
          </a:p>
          <a:p>
            <a:pPr marL="342900" indent="-342900" defTabSz="912813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/>
              <a:t>Hospital services</a:t>
            </a:r>
          </a:p>
          <a:p>
            <a:pPr marL="342900" indent="-342900" defTabSz="912813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/>
              <a:t>Specialist (tertiary) services commissioned by NHS England</a:t>
            </a:r>
          </a:p>
          <a:p>
            <a:pPr marL="342900" indent="-342900" defTabSz="912813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en-GB" sz="2400" b="1" dirty="0" smtClean="0"/>
              <a:t>Camden &amp; Islington Foundation Trust </a:t>
            </a:r>
            <a:r>
              <a:rPr lang="en-GB" sz="2400" b="1" smtClean="0"/>
              <a:t>£34m</a:t>
            </a:r>
            <a:endParaRPr lang="en-GB" sz="2400" b="1" dirty="0" smtClean="0"/>
          </a:p>
          <a:p>
            <a:pPr marL="342900" indent="-342900" defTabSz="912813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GB" sz="2000" b="1" dirty="0" smtClean="0"/>
              <a:t>Mental health services – community and inpatient</a:t>
            </a:r>
          </a:p>
          <a:p>
            <a:pPr defTabSz="912813">
              <a:lnSpc>
                <a:spcPct val="150000"/>
              </a:lnSpc>
              <a:buClr>
                <a:schemeClr val="tx2"/>
              </a:buClr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722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7992888" cy="496855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2400" dirty="0" smtClean="0"/>
          </a:p>
          <a:p>
            <a:pPr marL="0" indent="0"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90513" y="473075"/>
            <a:ext cx="715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 smtClean="0"/>
              <a:t>Whittington Health  </a:t>
            </a:r>
            <a:endParaRPr lang="en-GB" sz="2400" b="1" dirty="0"/>
          </a:p>
        </p:txBody>
      </p: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1124744"/>
            <a:ext cx="9144000" cy="1588"/>
          </a:xfrm>
          <a:prstGeom prst="line">
            <a:avLst/>
          </a:prstGeom>
          <a:noFill/>
          <a:ln w="25400" algn="ctr">
            <a:solidFill>
              <a:srgbClr val="0072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11" descr="Islington Clinical Commissioning Group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6225"/>
            <a:ext cx="2222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CCG has invested in trust services in the last 2 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Block contract </a:t>
            </a:r>
            <a:r>
              <a:rPr lang="en-GB" sz="1600" dirty="0"/>
              <a:t>(standard payment not varying with activity levels) </a:t>
            </a:r>
            <a:r>
              <a:rPr lang="en-GB" sz="1600" dirty="0" smtClean="0"/>
              <a:t>plus investment</a:t>
            </a:r>
          </a:p>
          <a:p>
            <a:endParaRPr lang="en-GB" sz="1600" b="1" dirty="0"/>
          </a:p>
          <a:p>
            <a:r>
              <a:rPr lang="en-GB" sz="1600" b="1" dirty="0" smtClean="0"/>
              <a:t>CCG recurrent investment £2m in last 2 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Children’s services – specialist nurses; speech and language therapy; practice nurses, CAMHs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Adult services – community geriatrician; community equipment; diabetes consultant;  audiology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Ambulatory Care – alternative to admission </a:t>
            </a:r>
          </a:p>
          <a:p>
            <a:endParaRPr lang="en-GB" sz="1600" dirty="0"/>
          </a:p>
          <a:p>
            <a:r>
              <a:rPr lang="en-GB" sz="1600" b="1" dirty="0" smtClean="0"/>
              <a:t>CCG non-recurrent investment £1.7m in last 2years: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Short-term funding to improve quality and processes – theatre utilisation; enhanced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Winter pressures – additional capacity to cope with additional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Quality standards – Institute for Healthcare Improvement; pressure sores; theatre utilisation </a:t>
            </a:r>
          </a:p>
          <a:p>
            <a:endParaRPr lang="en-GB" sz="1600" dirty="0" smtClean="0"/>
          </a:p>
          <a:p>
            <a:r>
              <a:rPr lang="en-GB" sz="1600" b="1" dirty="0" smtClean="0"/>
              <a:t>Qualitative focus with the trust: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Quality of community services – podiatry; physiotherapy; district 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Waiting times for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Enhanced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Locality structure – linking into general practices</a:t>
            </a:r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4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371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orth Central and East London C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4879</TotalTime>
  <Words>1013</Words>
  <Application>Microsoft Office PowerPoint</Application>
  <PresentationFormat>On-screen Show (4:3)</PresentationFormat>
  <Paragraphs>248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Islington CCG update </vt:lpstr>
      <vt:lpstr>PowerPoint Presentation</vt:lpstr>
      <vt:lpstr>How  our Governing Body is made up</vt:lpstr>
      <vt:lpstr>            Executive Directorate</vt:lpstr>
      <vt:lpstr>Governing Body Members</vt:lpstr>
      <vt:lpstr>Our 10 business objectives to support our four priorities</vt:lpstr>
      <vt:lpstr>Our finances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Sinden, Paul</dc:creator>
  <cp:lastModifiedBy>Philip Boye-Anawomah</cp:lastModifiedBy>
  <cp:revision>89</cp:revision>
  <cp:lastPrinted>2013-08-30T15:06:46Z</cp:lastPrinted>
  <dcterms:created xsi:type="dcterms:W3CDTF">2013-06-27T16:37:42Z</dcterms:created>
  <dcterms:modified xsi:type="dcterms:W3CDTF">2014-03-19T15:20:48Z</dcterms:modified>
</cp:coreProperties>
</file>