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slideLayouts/slideLayout1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0" r:id="rId5"/>
    <p:sldMasterId id="2147483706" r:id="rId6"/>
    <p:sldMasterId id="2147483712" r:id="rId7"/>
  </p:sldMasterIdLst>
  <p:handoutMasterIdLst>
    <p:handoutMasterId r:id="rId19"/>
  </p:handoutMasterIdLst>
  <p:sldIdLst>
    <p:sldId id="256" r:id="rId8"/>
    <p:sldId id="257" r:id="rId9"/>
    <p:sldId id="262" r:id="rId10"/>
    <p:sldId id="264" r:id="rId11"/>
    <p:sldId id="265" r:id="rId12"/>
    <p:sldId id="271" r:id="rId13"/>
    <p:sldId id="266" r:id="rId14"/>
    <p:sldId id="267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1DE"/>
    <a:srgbClr val="0BB9E7"/>
    <a:srgbClr val="0072C6"/>
    <a:srgbClr val="009B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>
        <p:scale>
          <a:sx n="100" d="100"/>
          <a:sy n="100" d="100"/>
        </p:scale>
        <p:origin x="-70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DD9B23-96F9-49C9-B2D7-DE13672FB0AF}" type="datetimeFigureOut">
              <a:rPr lang="en-GB" smtClean="0"/>
              <a:t>20/03/2014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8DF0A9-C6EA-4562-BBE7-7DCBA242FA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9473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8030" y="1772816"/>
            <a:ext cx="5312442" cy="1512168"/>
          </a:xfrm>
        </p:spPr>
        <p:txBody>
          <a:bodyPr>
            <a:normAutofit/>
          </a:bodyPr>
          <a:lstStyle>
            <a:lvl1pPr algn="r">
              <a:defRPr sz="4200" b="1">
                <a:solidFill>
                  <a:srgbClr val="00A1D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71926" y="3501008"/>
            <a:ext cx="6248546" cy="913656"/>
          </a:xfrm>
        </p:spPr>
        <p:txBody>
          <a:bodyPr>
            <a:normAutofit/>
          </a:bodyPr>
          <a:lstStyle>
            <a:lvl1pPr marL="0" indent="0" algn="r">
              <a:buNone/>
              <a:defRPr sz="3000" cap="none" baseline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463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000" y="548680"/>
            <a:ext cx="7533331" cy="576064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51771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5096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6337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39890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9890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505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749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5234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06475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87702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39890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9890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6105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3163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0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Islington col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06000"/>
            <a:ext cx="3537204" cy="9144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2000" y="1628800"/>
            <a:ext cx="6336704" cy="82508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140968"/>
            <a:ext cx="8229600" cy="34169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9074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00A1DE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7533331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6334720"/>
            <a:ext cx="752856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965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4" r:id="rId2"/>
    <p:sldLayoutId id="2147483655" r:id="rId3"/>
    <p:sldLayoutId id="2147483656" r:id="rId4"/>
    <p:sldLayoutId id="2147483657" r:id="rId5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00A1DE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7533331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6334720"/>
            <a:ext cx="752856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875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00A1DE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4400" y="548680"/>
            <a:ext cx="7533331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0383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00A1DE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5736" y="1772816"/>
            <a:ext cx="6624736" cy="1512168"/>
          </a:xfrm>
        </p:spPr>
        <p:txBody>
          <a:bodyPr>
            <a:normAutofit/>
          </a:bodyPr>
          <a:lstStyle/>
          <a:p>
            <a:r>
              <a:rPr lang="en-GB" dirty="0" smtClean="0"/>
              <a:t>Dying Matters: </a:t>
            </a:r>
            <a:br>
              <a:rPr lang="en-GB" dirty="0" smtClean="0"/>
            </a:br>
            <a:r>
              <a:rPr lang="en-GB" dirty="0" smtClean="0"/>
              <a:t>Last Years of Life Insight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79712" y="3501008"/>
            <a:ext cx="6840760" cy="913656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Rachael Yearwood, St Joseph’s Hospice </a:t>
            </a:r>
          </a:p>
          <a:p>
            <a:r>
              <a:rPr lang="en-GB" dirty="0" smtClean="0">
                <a:solidFill>
                  <a:schemeClr val="tx2"/>
                </a:solidFill>
              </a:rPr>
              <a:t>Lizzie Stimson, Islington Clinical Commissioning Group</a:t>
            </a:r>
            <a:endParaRPr lang="en-GB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3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5736" y="908720"/>
            <a:ext cx="7533331" cy="576064"/>
          </a:xfrm>
        </p:spPr>
        <p:txBody>
          <a:bodyPr>
            <a:noAutofit/>
          </a:bodyPr>
          <a:lstStyle/>
          <a:p>
            <a:r>
              <a:rPr lang="en-GB" sz="4400" dirty="0" smtClean="0"/>
              <a:t>Questions?   </a:t>
            </a:r>
            <a:endParaRPr lang="en-GB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1475656" y="2132856"/>
            <a:ext cx="61206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Dying Matters Public Event </a:t>
            </a:r>
          </a:p>
          <a:p>
            <a:r>
              <a:rPr lang="en-GB" sz="2800" dirty="0" smtClean="0">
                <a:latin typeface="Calibri"/>
                <a:ea typeface="Calibri"/>
                <a:cs typeface="Times New Roman"/>
              </a:rPr>
              <a:t>Wednesday </a:t>
            </a:r>
            <a:r>
              <a:rPr lang="en-GB" sz="2800" dirty="0">
                <a:latin typeface="Calibri"/>
                <a:ea typeface="Calibri"/>
                <a:cs typeface="Times New Roman"/>
              </a:rPr>
              <a:t>14</a:t>
            </a:r>
            <a:r>
              <a:rPr lang="en-GB" sz="2800" baseline="30000" dirty="0">
                <a:latin typeface="Calibri"/>
                <a:ea typeface="Calibri"/>
                <a:cs typeface="Times New Roman"/>
              </a:rPr>
              <a:t>th</a:t>
            </a:r>
            <a:r>
              <a:rPr lang="en-GB" sz="2800" dirty="0">
                <a:latin typeface="Calibri"/>
                <a:ea typeface="Calibri"/>
                <a:cs typeface="Times New Roman"/>
              </a:rPr>
              <a:t> May </a:t>
            </a:r>
            <a:r>
              <a:rPr lang="en-GB" sz="2800" dirty="0" smtClean="0">
                <a:latin typeface="Calibri"/>
                <a:ea typeface="Calibri"/>
                <a:cs typeface="Times New Roman"/>
              </a:rPr>
              <a:t>10am to 4pm</a:t>
            </a:r>
          </a:p>
          <a:p>
            <a:r>
              <a:rPr lang="en-GB" sz="2800" dirty="0" smtClean="0">
                <a:latin typeface="Calibri"/>
                <a:ea typeface="Calibri"/>
                <a:cs typeface="Times New Roman"/>
              </a:rPr>
              <a:t>Islington Town Hall, Upper Street, N1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61371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049" y="548680"/>
            <a:ext cx="7533331" cy="576064"/>
          </a:xfrm>
        </p:spPr>
        <p:txBody>
          <a:bodyPr>
            <a:noAutofit/>
          </a:bodyPr>
          <a:lstStyle/>
          <a:p>
            <a:r>
              <a:rPr lang="en-GB" sz="4400" dirty="0" smtClean="0"/>
              <a:t>Questions for the tables?   </a:t>
            </a:r>
            <a:endParaRPr lang="en-GB" sz="4400" dirty="0"/>
          </a:p>
        </p:txBody>
      </p:sp>
      <p:sp>
        <p:nvSpPr>
          <p:cNvPr id="3" name="Rectangle 2"/>
          <p:cNvSpPr/>
          <p:nvPr/>
        </p:nvSpPr>
        <p:spPr>
          <a:xfrm>
            <a:off x="395536" y="1471541"/>
            <a:ext cx="7776864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GB" dirty="0">
                <a:latin typeface="Calibri"/>
                <a:ea typeface="Calibri"/>
                <a:cs typeface="Times New Roman"/>
              </a:rPr>
              <a:t>Have you head of dying matters?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GB" dirty="0">
                <a:latin typeface="Calibri"/>
                <a:ea typeface="Calibri"/>
                <a:cs typeface="Times New Roman"/>
              </a:rPr>
              <a:t>What do you think of Last Years of Life? </a:t>
            </a:r>
          </a:p>
          <a:p>
            <a:pPr marL="1143000" lvl="2" indent="-228600">
              <a:lnSpc>
                <a:spcPct val="115000"/>
              </a:lnSpc>
              <a:spcAft>
                <a:spcPts val="0"/>
              </a:spcAft>
              <a:buFont typeface="Wingdings"/>
              <a:buChar char=""/>
            </a:pPr>
            <a:r>
              <a:rPr lang="en-GB" dirty="0">
                <a:latin typeface="Calibri"/>
                <a:ea typeface="Calibri"/>
                <a:cs typeface="Times New Roman"/>
              </a:rPr>
              <a:t>What does it mean to people/you?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GB" dirty="0">
                <a:latin typeface="Calibri"/>
                <a:ea typeface="Calibri"/>
                <a:cs typeface="Times New Roman"/>
              </a:rPr>
              <a:t>Has anyone been a carer and what is your experience?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GB" dirty="0">
                <a:latin typeface="Calibri"/>
                <a:ea typeface="Calibri"/>
                <a:cs typeface="Times New Roman"/>
              </a:rPr>
              <a:t>How joined up do you feel the services are between health and social care?  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GB" dirty="0">
                <a:latin typeface="Calibri"/>
                <a:ea typeface="Calibri"/>
                <a:cs typeface="Times New Roman"/>
              </a:rPr>
              <a:t>When accessing services do you feel like you know all of the support on offer, including support available through your local pharmacist and community organisations?  </a:t>
            </a:r>
            <a:endParaRPr lang="en-GB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21036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Background to the project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 targeted insight project for Last Years of Life (ongoing)</a:t>
            </a:r>
          </a:p>
          <a:p>
            <a:r>
              <a:rPr lang="en-GB" dirty="0" smtClean="0"/>
              <a:t>A group who met regularly to work with Last Years of Life Steering Group </a:t>
            </a:r>
          </a:p>
          <a:p>
            <a:pPr lvl="2"/>
            <a:r>
              <a:rPr lang="en-GB" dirty="0" smtClean="0"/>
              <a:t>To support the work done with community members who sit on working groups, in a way which was sensitive to Last Years of Life carers and patients. </a:t>
            </a:r>
          </a:p>
        </p:txBody>
      </p:sp>
    </p:spTree>
    <p:extLst>
      <p:ext uri="{BB962C8B-B14F-4D97-AF65-F5344CB8AC3E}">
        <p14:creationId xmlns:p14="http://schemas.microsoft.com/office/powerpoint/2010/main" val="12830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Last Years of Life Insight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435280" cy="3989039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GB" i="1" dirty="0">
                <a:latin typeface="Calibri"/>
                <a:ea typeface="Calibri"/>
                <a:cs typeface="Calibri"/>
              </a:rPr>
              <a:t>Promotion of engagement events:</a:t>
            </a:r>
            <a:endParaRPr lang="en-GB" sz="2400" dirty="0">
              <a:latin typeface="Calibri"/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alibri"/>
                <a:ea typeface="Calibri"/>
                <a:cs typeface="Calibri"/>
              </a:rPr>
              <a:t>Posters emailed to 150 organisations</a:t>
            </a:r>
            <a:endParaRPr lang="en-GB" sz="2000" dirty="0">
              <a:latin typeface="Calibri"/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alibri"/>
                <a:ea typeface="Calibri"/>
                <a:cs typeface="Calibri"/>
              </a:rPr>
              <a:t>20 organisations contacted directly – posters / letters distributed</a:t>
            </a:r>
            <a:endParaRPr lang="en-GB" sz="2000" dirty="0">
              <a:latin typeface="Calibri"/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alibri"/>
                <a:ea typeface="Calibri"/>
                <a:cs typeface="Calibri"/>
              </a:rPr>
              <a:t>Events advertised on GP TV screens and local newsletters – e.g. Carers </a:t>
            </a:r>
            <a:r>
              <a:rPr lang="en-GB" dirty="0" smtClean="0">
                <a:latin typeface="Calibri"/>
                <a:ea typeface="Calibri"/>
                <a:cs typeface="Calibri"/>
              </a:rPr>
              <a:t>Hub</a:t>
            </a:r>
            <a:endParaRPr lang="en-GB" sz="2000" dirty="0" smtClean="0">
              <a:latin typeface="Calibri"/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buNone/>
            </a:pPr>
            <a:r>
              <a:rPr lang="en-GB" dirty="0">
                <a:latin typeface="Calibri"/>
                <a:ea typeface="Calibri"/>
                <a:cs typeface="Calibri"/>
              </a:rPr>
              <a:t> </a:t>
            </a:r>
            <a:endParaRPr lang="en-GB" sz="2400" dirty="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GB" i="1" dirty="0">
                <a:latin typeface="Calibri"/>
                <a:ea typeface="Calibri"/>
                <a:cs typeface="Calibri"/>
              </a:rPr>
              <a:t>Delivered three engagement events in Islington during June 2013:</a:t>
            </a:r>
            <a:endParaRPr lang="en-GB" sz="2400" dirty="0">
              <a:latin typeface="Calibri"/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buFont typeface="Symbol"/>
              <a:buChar char=""/>
            </a:pPr>
            <a:r>
              <a:rPr lang="en-GB" dirty="0">
                <a:latin typeface="Calibri"/>
                <a:ea typeface="Calibri"/>
                <a:cs typeface="Calibri"/>
              </a:rPr>
              <a:t>Islington Council – Mon PM</a:t>
            </a:r>
            <a:endParaRPr lang="en-GB" sz="2000" dirty="0">
              <a:latin typeface="Calibri"/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buFont typeface="Symbol"/>
              <a:buChar char=""/>
            </a:pPr>
            <a:r>
              <a:rPr lang="en-GB" dirty="0">
                <a:latin typeface="Calibri"/>
                <a:ea typeface="Calibri"/>
                <a:cs typeface="Calibri"/>
              </a:rPr>
              <a:t>St Luke’s Community Centre – Weds Eve</a:t>
            </a:r>
            <a:endParaRPr lang="en-GB" sz="2000" dirty="0">
              <a:latin typeface="Calibri"/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buFont typeface="Symbol"/>
              <a:buChar char=""/>
            </a:pPr>
            <a:r>
              <a:rPr lang="en-GB" dirty="0">
                <a:latin typeface="Calibri"/>
                <a:ea typeface="Calibri"/>
                <a:cs typeface="Calibri"/>
              </a:rPr>
              <a:t>Age UK Islington – Sat PM </a:t>
            </a:r>
            <a:endParaRPr lang="en-GB" sz="2000" dirty="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GB" dirty="0">
                <a:latin typeface="Calibri"/>
                <a:ea typeface="Calibri"/>
                <a:cs typeface="Calibri"/>
              </a:rPr>
              <a:t> </a:t>
            </a:r>
            <a:r>
              <a:rPr lang="en-GB" sz="2400" dirty="0">
                <a:latin typeface="Calibri"/>
                <a:ea typeface="Calibri"/>
                <a:cs typeface="Times New Roman"/>
              </a:rPr>
              <a:t> </a:t>
            </a:r>
            <a:r>
              <a:rPr lang="en-GB" sz="2400" dirty="0" smtClean="0">
                <a:latin typeface="Calibri"/>
                <a:ea typeface="Calibri"/>
                <a:cs typeface="Times New Roman"/>
              </a:rPr>
              <a:t>                        </a:t>
            </a:r>
            <a:r>
              <a:rPr lang="en-GB" dirty="0" smtClean="0">
                <a:latin typeface="Calibri"/>
                <a:ea typeface="Calibri"/>
                <a:cs typeface="Calibri"/>
              </a:rPr>
              <a:t>Low </a:t>
            </a:r>
            <a:r>
              <a:rPr lang="en-GB" dirty="0">
                <a:latin typeface="Calibri"/>
                <a:ea typeface="Calibri"/>
                <a:cs typeface="Calibri"/>
              </a:rPr>
              <a:t>response – 11 people attended</a:t>
            </a:r>
            <a:endParaRPr lang="en-GB" sz="2400" dirty="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endParaRPr lang="en-GB" dirty="0" smtClean="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GB" i="1" dirty="0" smtClean="0">
                <a:latin typeface="Calibri"/>
                <a:ea typeface="Calibri"/>
                <a:cs typeface="Calibri"/>
              </a:rPr>
              <a:t>Next </a:t>
            </a:r>
            <a:r>
              <a:rPr lang="en-GB" i="1" dirty="0">
                <a:latin typeface="Calibri"/>
                <a:ea typeface="Calibri"/>
                <a:cs typeface="Calibri"/>
              </a:rPr>
              <a:t>Step – Approached group specific groups:</a:t>
            </a:r>
            <a:endParaRPr lang="en-GB" sz="2400" dirty="0">
              <a:latin typeface="Calibri"/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buFont typeface="Symbol"/>
              <a:buChar char=""/>
            </a:pPr>
            <a:r>
              <a:rPr lang="en-GB" dirty="0">
                <a:latin typeface="Calibri"/>
                <a:ea typeface="Calibri"/>
                <a:cs typeface="Calibri"/>
              </a:rPr>
              <a:t>Breathe Easy – Focus group with 17 people</a:t>
            </a:r>
            <a:endParaRPr lang="en-GB" sz="2000" dirty="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GB" dirty="0">
                <a:latin typeface="Calibri"/>
                <a:ea typeface="Calibri"/>
                <a:cs typeface="Calibri"/>
              </a:rPr>
              <a:t> </a:t>
            </a:r>
            <a:endParaRPr lang="en-GB" sz="2400" dirty="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GB" i="1" dirty="0">
                <a:latin typeface="Calibri"/>
                <a:ea typeface="Calibri"/>
                <a:cs typeface="Calibri"/>
              </a:rPr>
              <a:t>Developed partnership with ELIPSE:</a:t>
            </a:r>
            <a:endParaRPr lang="en-GB" sz="2400" dirty="0">
              <a:latin typeface="Calibri"/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buFont typeface="Symbol"/>
              <a:buChar char=""/>
            </a:pPr>
            <a:r>
              <a:rPr lang="en-GB" dirty="0">
                <a:latin typeface="Calibri"/>
                <a:ea typeface="Calibri"/>
                <a:cs typeface="Calibri"/>
              </a:rPr>
              <a:t>One to one telephone interviews – 13 </a:t>
            </a:r>
            <a:r>
              <a:rPr lang="en-GB" dirty="0" smtClean="0">
                <a:latin typeface="Calibri"/>
                <a:ea typeface="Calibri"/>
                <a:cs typeface="Calibri"/>
              </a:rPr>
              <a:t>people</a:t>
            </a:r>
            <a:endParaRPr lang="en-GB" sz="2000" dirty="0" smtClean="0">
              <a:latin typeface="Calibri"/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buNone/>
            </a:pPr>
            <a:r>
              <a:rPr lang="en-GB" dirty="0">
                <a:latin typeface="Calibri"/>
                <a:ea typeface="Calibri"/>
                <a:cs typeface="Calibri"/>
              </a:rPr>
              <a:t> </a:t>
            </a:r>
            <a:endParaRPr lang="en-GB" sz="2400" dirty="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GB" b="1" dirty="0">
                <a:latin typeface="Calibri"/>
                <a:ea typeface="Calibri"/>
                <a:cs typeface="Calibri"/>
              </a:rPr>
              <a:t>Total number of people engaged with</a:t>
            </a:r>
            <a:r>
              <a:rPr lang="en-GB" b="1" dirty="0" smtClean="0">
                <a:latin typeface="Calibri"/>
                <a:ea typeface="Calibri"/>
                <a:cs typeface="Calibri"/>
              </a:rPr>
              <a:t>:</a:t>
            </a:r>
            <a:r>
              <a:rPr lang="en-GB" b="1" dirty="0">
                <a:latin typeface="Calibri"/>
                <a:ea typeface="Calibri"/>
                <a:cs typeface="Calibri"/>
              </a:rPr>
              <a:t> </a:t>
            </a:r>
            <a:endParaRPr lang="en-GB" sz="2400" dirty="0">
              <a:latin typeface="Calibri"/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GB" b="1" dirty="0">
                <a:latin typeface="Calibri"/>
                <a:ea typeface="Calibri"/>
                <a:cs typeface="Calibri"/>
              </a:rPr>
              <a:t>Carers – 22</a:t>
            </a:r>
            <a:endParaRPr lang="en-GB" sz="2000" dirty="0">
              <a:latin typeface="Calibri"/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GB" b="1" dirty="0">
                <a:latin typeface="Calibri"/>
                <a:ea typeface="Calibri"/>
                <a:cs typeface="Calibri"/>
              </a:rPr>
              <a:t>Patients – 19 </a:t>
            </a:r>
            <a:endParaRPr lang="en-GB" sz="2000" dirty="0">
              <a:latin typeface="Calibri"/>
              <a:ea typeface="Calibri"/>
              <a:cs typeface="Times New Roman"/>
            </a:endParaRP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201522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people said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8" y="1268761"/>
            <a:ext cx="8568952" cy="4320480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GB" sz="6400" b="1" dirty="0">
                <a:latin typeface="Calibri"/>
                <a:ea typeface="Calibri"/>
                <a:cs typeface="Calibri"/>
              </a:rPr>
              <a:t>Information and communication (expectations for patients and carers):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6400" dirty="0">
                <a:latin typeface="Calibri"/>
                <a:ea typeface="Calibri"/>
                <a:cs typeface="Calibri"/>
              </a:rPr>
              <a:t>The right information at the right time needed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6400" dirty="0">
                <a:latin typeface="Calibri"/>
                <a:ea typeface="Calibri"/>
                <a:cs typeface="Calibri"/>
              </a:rPr>
              <a:t>Poor communication between services and with service user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endParaRPr lang="en-GB" sz="6400" dirty="0" smtClean="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GB" sz="6400" b="1" dirty="0" smtClean="0">
                <a:latin typeface="Calibri"/>
                <a:ea typeface="Calibri"/>
                <a:cs typeface="Calibri"/>
              </a:rPr>
              <a:t>Integrated </a:t>
            </a:r>
            <a:r>
              <a:rPr lang="en-GB" sz="6400" b="1" dirty="0">
                <a:latin typeface="Calibri"/>
                <a:ea typeface="Calibri"/>
                <a:cs typeface="Calibri"/>
              </a:rPr>
              <a:t>working: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6400" dirty="0">
                <a:latin typeface="Calibri"/>
                <a:ea typeface="Calibri"/>
                <a:cs typeface="Calibri"/>
              </a:rPr>
              <a:t>Seamless service wanted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6400" dirty="0">
                <a:latin typeface="Calibri"/>
                <a:ea typeface="Calibri"/>
                <a:cs typeface="Calibri"/>
              </a:rPr>
              <a:t>Services provided felt very disjointed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6400" dirty="0">
                <a:latin typeface="Calibri"/>
                <a:ea typeface="Calibri"/>
                <a:cs typeface="Calibri"/>
              </a:rPr>
              <a:t>Services hard to navigate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6400" dirty="0">
                <a:latin typeface="Calibri"/>
                <a:ea typeface="Calibri"/>
                <a:cs typeface="Calibri"/>
              </a:rPr>
              <a:t>Keyworker needed for security and continuity of </a:t>
            </a:r>
            <a:r>
              <a:rPr lang="en-GB" sz="6400" dirty="0" smtClean="0">
                <a:latin typeface="Calibri"/>
                <a:ea typeface="Calibri"/>
                <a:cs typeface="Calibri"/>
              </a:rPr>
              <a:t>care</a:t>
            </a:r>
            <a:endParaRPr lang="en-GB" sz="6400" dirty="0" smtClean="0">
              <a:latin typeface="Calibri"/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buNone/>
            </a:pPr>
            <a:r>
              <a:rPr lang="en-GB" sz="6400" dirty="0">
                <a:latin typeface="Calibri"/>
                <a:ea typeface="Calibri"/>
                <a:cs typeface="Calibri"/>
              </a:rPr>
              <a:t> </a:t>
            </a:r>
            <a:endParaRPr lang="en-GB" sz="6400" dirty="0" smtClean="0">
              <a:latin typeface="Calibri"/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buNone/>
            </a:pPr>
            <a:r>
              <a:rPr lang="en-GB" sz="6400" b="1" dirty="0" smtClean="0">
                <a:latin typeface="Calibri"/>
                <a:ea typeface="Calibri"/>
                <a:cs typeface="Calibri"/>
              </a:rPr>
              <a:t>Immediacy </a:t>
            </a:r>
            <a:r>
              <a:rPr lang="en-GB" sz="6400" b="1" dirty="0">
                <a:latin typeface="Calibri"/>
                <a:ea typeface="Calibri"/>
                <a:cs typeface="Calibri"/>
              </a:rPr>
              <a:t>of care: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6400" dirty="0">
                <a:latin typeface="Calibri"/>
                <a:ea typeface="Calibri"/>
                <a:cs typeface="Calibri"/>
              </a:rPr>
              <a:t>Services need to be fast and immediately responsive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6400" dirty="0">
                <a:latin typeface="Calibri"/>
                <a:ea typeface="Calibri"/>
                <a:cs typeface="Calibri"/>
              </a:rPr>
              <a:t>Problems with accessing out of hours services, weekends, bank </a:t>
            </a:r>
            <a:r>
              <a:rPr lang="en-GB" sz="6400" dirty="0" smtClean="0">
                <a:latin typeface="Calibri"/>
                <a:ea typeface="Calibri"/>
                <a:cs typeface="Calibri"/>
              </a:rPr>
              <a:t>holidays</a:t>
            </a:r>
            <a:endParaRPr lang="en-GB" sz="6400" dirty="0" smtClean="0">
              <a:latin typeface="Calibri"/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buNone/>
            </a:pPr>
            <a:r>
              <a:rPr lang="en-GB" sz="6400" b="1" dirty="0">
                <a:latin typeface="Calibri"/>
                <a:ea typeface="Calibri"/>
                <a:cs typeface="Calibri"/>
              </a:rPr>
              <a:t> </a:t>
            </a:r>
            <a:endParaRPr lang="en-GB" sz="6400" dirty="0" smtClean="0">
              <a:latin typeface="Calibri"/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buNone/>
            </a:pPr>
            <a:r>
              <a:rPr lang="en-GB" sz="6400" b="1" dirty="0" smtClean="0">
                <a:latin typeface="Calibri"/>
                <a:ea typeface="Calibri"/>
                <a:cs typeface="Calibri"/>
              </a:rPr>
              <a:t>Support </a:t>
            </a:r>
            <a:r>
              <a:rPr lang="en-GB" sz="6400" b="1" dirty="0">
                <a:latin typeface="Calibri"/>
                <a:ea typeface="Calibri"/>
                <a:cs typeface="Calibri"/>
              </a:rPr>
              <a:t>for carers: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6400" dirty="0">
                <a:latin typeface="Calibri"/>
                <a:ea typeface="Calibri"/>
                <a:cs typeface="Calibri"/>
              </a:rPr>
              <a:t>The need to improve the carer’s quality of life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6400" dirty="0">
                <a:latin typeface="Calibri"/>
                <a:ea typeface="Calibri"/>
                <a:cs typeface="Calibri"/>
              </a:rPr>
              <a:t>Very little support for carers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6400" dirty="0">
                <a:latin typeface="Calibri"/>
                <a:ea typeface="Calibri"/>
                <a:cs typeface="Calibri"/>
              </a:rPr>
              <a:t>Lack of bereavement support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GB" sz="2400" dirty="0"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102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people said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544" y="1412776"/>
            <a:ext cx="8435280" cy="3989039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GB" sz="6400" b="1" dirty="0">
                <a:latin typeface="Calibri"/>
                <a:ea typeface="Calibri"/>
                <a:cs typeface="Calibri"/>
              </a:rPr>
              <a:t>Non-traditional services: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6400" dirty="0">
                <a:latin typeface="Calibri"/>
                <a:ea typeface="Calibri"/>
                <a:cs typeface="Calibri"/>
              </a:rPr>
              <a:t>Support accessed from voluntary sector organisations e.g. Age UK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6400" dirty="0">
                <a:latin typeface="Calibri"/>
                <a:ea typeface="Calibri"/>
                <a:cs typeface="Calibri"/>
              </a:rPr>
              <a:t>Peer to peer support important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6400" dirty="0">
                <a:latin typeface="Calibri"/>
                <a:ea typeface="Calibri"/>
                <a:cs typeface="Calibri"/>
              </a:rPr>
              <a:t>Support from pharmacy  – given immediate answers and advice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endParaRPr lang="en-GB" sz="6400" dirty="0" smtClean="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GB" sz="6400" b="1" dirty="0" smtClean="0">
                <a:latin typeface="Calibri"/>
                <a:ea typeface="Calibri"/>
                <a:cs typeface="Calibri"/>
              </a:rPr>
              <a:t>Dignity </a:t>
            </a:r>
            <a:r>
              <a:rPr lang="en-GB" sz="6400" b="1" dirty="0">
                <a:latin typeface="Calibri"/>
                <a:ea typeface="Calibri"/>
                <a:cs typeface="Calibri"/>
              </a:rPr>
              <a:t>and Compassion: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6400" dirty="0">
                <a:latin typeface="Calibri"/>
                <a:ea typeface="Calibri"/>
                <a:cs typeface="Calibri"/>
              </a:rPr>
              <a:t>Care needs to be sensitive, respectful and empathetic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6400" dirty="0">
                <a:latin typeface="Calibri"/>
                <a:ea typeface="Calibri"/>
                <a:cs typeface="Calibri"/>
              </a:rPr>
              <a:t>Knowing a person’s name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6400" dirty="0">
                <a:latin typeface="Calibri"/>
                <a:ea typeface="Calibri"/>
                <a:cs typeface="Calibri"/>
              </a:rPr>
              <a:t>A </a:t>
            </a:r>
            <a:r>
              <a:rPr lang="en-GB" sz="6400" dirty="0" smtClean="0">
                <a:latin typeface="Calibri"/>
                <a:ea typeface="Calibri"/>
                <a:cs typeface="Calibri"/>
              </a:rPr>
              <a:t>smile</a:t>
            </a:r>
            <a:endParaRPr lang="en-GB" sz="6400" dirty="0" smtClean="0">
              <a:latin typeface="Calibri"/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buNone/>
            </a:pPr>
            <a:endParaRPr lang="en-GB" sz="6400" b="1" dirty="0">
              <a:latin typeface="Calibri"/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buNone/>
            </a:pPr>
            <a:r>
              <a:rPr lang="en-GB" sz="6400" b="1" dirty="0" smtClean="0">
                <a:latin typeface="Calibri"/>
                <a:ea typeface="Calibri"/>
                <a:cs typeface="Calibri"/>
              </a:rPr>
              <a:t>Specialist </a:t>
            </a:r>
            <a:r>
              <a:rPr lang="en-GB" sz="6400" b="1" dirty="0">
                <a:latin typeface="Calibri"/>
                <a:ea typeface="Calibri"/>
                <a:cs typeface="Calibri"/>
              </a:rPr>
              <a:t>care / Macmillan nurses: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6400" dirty="0">
                <a:latin typeface="Calibri"/>
                <a:ea typeface="Calibri"/>
                <a:cs typeface="Calibri"/>
              </a:rPr>
              <a:t>Positive response – knowledge and compassion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GB" sz="6400" dirty="0">
                <a:latin typeface="Calibri"/>
                <a:ea typeface="Calibri"/>
                <a:cs typeface="Calibri"/>
              </a:rPr>
              <a:t> </a:t>
            </a:r>
            <a:endParaRPr lang="en-GB" sz="6400" dirty="0"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2298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people said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544" y="1412776"/>
            <a:ext cx="8435280" cy="3989039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GB" sz="6400" b="1" dirty="0" smtClean="0">
                <a:latin typeface="Calibri"/>
                <a:ea typeface="Calibri"/>
                <a:cs typeface="Calibri"/>
              </a:rPr>
              <a:t>Paid </a:t>
            </a:r>
            <a:r>
              <a:rPr lang="en-GB" sz="6400" b="1" dirty="0">
                <a:latin typeface="Calibri"/>
                <a:ea typeface="Calibri"/>
                <a:cs typeface="Calibri"/>
              </a:rPr>
              <a:t>carers: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6400" dirty="0">
                <a:latin typeface="Calibri"/>
                <a:ea typeface="Calibri"/>
                <a:cs typeface="Calibri"/>
              </a:rPr>
              <a:t>Lack of training and empathy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6400" dirty="0">
                <a:latin typeface="Calibri"/>
                <a:ea typeface="Calibri"/>
                <a:cs typeface="Calibri"/>
              </a:rPr>
              <a:t>Lack of consistency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GB" sz="6400" dirty="0">
                <a:latin typeface="Calibri"/>
                <a:ea typeface="Calibri"/>
                <a:cs typeface="Calibri"/>
              </a:rPr>
              <a:t> 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GB" sz="6400" b="1" dirty="0">
                <a:latin typeface="Calibri"/>
                <a:ea typeface="Calibri"/>
                <a:cs typeface="Calibri"/>
              </a:rPr>
              <a:t>GP services: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6400" dirty="0">
                <a:latin typeface="Calibri"/>
                <a:ea typeface="Calibri"/>
                <a:cs typeface="Calibri"/>
              </a:rPr>
              <a:t>Relationship with GP was very important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6400" dirty="0">
                <a:latin typeface="Calibri"/>
                <a:ea typeface="Calibri"/>
                <a:cs typeface="Calibri"/>
              </a:rPr>
              <a:t>Some good and bad experiences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6400" dirty="0">
                <a:latin typeface="Calibri"/>
                <a:ea typeface="Calibri"/>
                <a:cs typeface="Calibri"/>
              </a:rPr>
              <a:t>Problems with GP reception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GB" sz="6400" dirty="0">
                <a:latin typeface="Calibri"/>
                <a:ea typeface="Calibri"/>
                <a:cs typeface="Calibri"/>
              </a:rPr>
              <a:t> 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GB" sz="6400" b="1" dirty="0">
                <a:latin typeface="Calibri"/>
                <a:ea typeface="Calibri"/>
                <a:cs typeface="Calibri"/>
              </a:rPr>
              <a:t>District Nursing: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6400" dirty="0">
                <a:latin typeface="Calibri"/>
                <a:ea typeface="Calibri"/>
                <a:cs typeface="Calibri"/>
              </a:rPr>
              <a:t>Inconsistent care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6400" dirty="0">
                <a:latin typeface="Calibri"/>
                <a:ea typeface="Calibri"/>
                <a:cs typeface="Calibri"/>
              </a:rPr>
              <a:t>Difficulties contacting </a:t>
            </a:r>
            <a:r>
              <a:rPr lang="en-GB" sz="6400" dirty="0" smtClean="0">
                <a:latin typeface="Calibri"/>
                <a:ea typeface="Calibri"/>
                <a:cs typeface="Calibri"/>
              </a:rPr>
              <a:t>service</a:t>
            </a:r>
            <a:endParaRPr lang="en-GB" sz="6400" dirty="0" smtClean="0">
              <a:latin typeface="Calibri"/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buNone/>
            </a:pPr>
            <a:r>
              <a:rPr lang="en-GB" sz="6400" dirty="0">
                <a:latin typeface="Calibri"/>
                <a:ea typeface="Calibri"/>
                <a:cs typeface="Calibri"/>
              </a:rPr>
              <a:t> 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GB" sz="6400" b="1" dirty="0">
                <a:latin typeface="Calibri"/>
                <a:ea typeface="Calibri"/>
                <a:cs typeface="Calibri"/>
              </a:rPr>
              <a:t>Hospital care: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6400" dirty="0">
                <a:latin typeface="Calibri"/>
                <a:ea typeface="Calibri"/>
                <a:cs typeface="Calibri"/>
              </a:rPr>
              <a:t>People wanted care to be compassionate and empathetic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6400" dirty="0">
                <a:latin typeface="Calibri"/>
                <a:ea typeface="Calibri"/>
                <a:cs typeface="Calibri"/>
              </a:rPr>
              <a:t>Basic dignity disregarded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6400" dirty="0">
                <a:latin typeface="Calibri"/>
                <a:ea typeface="Calibri"/>
                <a:cs typeface="Calibri"/>
              </a:rPr>
              <a:t>Some good experiences</a:t>
            </a:r>
            <a:endParaRPr lang="en-GB" sz="6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GB" sz="2400" dirty="0"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1752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do people want from services?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1196752"/>
            <a:ext cx="8686800" cy="4205063"/>
          </a:xfrm>
        </p:spPr>
        <p:txBody>
          <a:bodyPr>
            <a:noAutofit/>
          </a:bodyPr>
          <a:lstStyle/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1600" dirty="0">
                <a:latin typeface="Calibri"/>
                <a:ea typeface="Calibri"/>
                <a:cs typeface="Calibri"/>
              </a:rPr>
              <a:t>Properly trained staff from carer to consultant 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1600" dirty="0">
                <a:latin typeface="Calibri"/>
                <a:ea typeface="Calibri"/>
                <a:cs typeface="Calibri"/>
              </a:rPr>
              <a:t>Dignity, empathy and compassion throughout their care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lvl="2">
              <a:lnSpc>
                <a:spcPct val="115000"/>
              </a:lnSpc>
              <a:buFont typeface="Wingdings"/>
              <a:buChar char=""/>
            </a:pPr>
            <a:r>
              <a:rPr lang="en-GB" sz="1600" dirty="0">
                <a:latin typeface="Calibri"/>
                <a:ea typeface="Calibri"/>
                <a:cs typeface="Calibri"/>
              </a:rPr>
              <a:t>Kindness and gentleness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lvl="2">
              <a:lnSpc>
                <a:spcPct val="115000"/>
              </a:lnSpc>
              <a:buFont typeface="Wingdings"/>
              <a:buChar char=""/>
            </a:pPr>
            <a:r>
              <a:rPr lang="en-GB" sz="1600" dirty="0">
                <a:latin typeface="Calibri"/>
                <a:ea typeface="Calibri"/>
                <a:cs typeface="Calibri"/>
              </a:rPr>
              <a:t>Active listening  skills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1600" dirty="0">
                <a:latin typeface="Calibri"/>
                <a:ea typeface="Calibri"/>
                <a:cs typeface="Calibri"/>
              </a:rPr>
              <a:t>To be able to remain as independent as possible – including dying at home, staying at home, being supported to use the toilet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1600" dirty="0">
                <a:latin typeface="Calibri"/>
                <a:ea typeface="Calibri"/>
                <a:cs typeface="Calibri"/>
              </a:rPr>
              <a:t>Support to care for the person they love 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1600" dirty="0">
                <a:latin typeface="Calibri"/>
                <a:ea typeface="Calibri"/>
                <a:cs typeface="Calibri"/>
              </a:rPr>
              <a:t>Non-traditional support for both patient and carer which looks outside the medical model 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1600" dirty="0">
                <a:latin typeface="Calibri"/>
                <a:ea typeface="Calibri"/>
                <a:cs typeface="Calibri"/>
              </a:rPr>
              <a:t>To be listened to and included in their care 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1600" dirty="0">
                <a:latin typeface="Calibri"/>
                <a:ea typeface="Calibri"/>
                <a:cs typeface="Calibri"/>
              </a:rPr>
              <a:t>To be fully informed and communicated with every step of the way according to each person’s individual preferences 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1600" dirty="0">
                <a:latin typeface="Calibri"/>
                <a:ea typeface="Calibri"/>
                <a:cs typeface="Calibri"/>
              </a:rPr>
              <a:t>To be given a full understanding of the services on offer and how they can access them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1600" dirty="0">
                <a:latin typeface="Calibri"/>
                <a:ea typeface="Calibri"/>
                <a:cs typeface="Calibri"/>
              </a:rPr>
              <a:t>Services which are immediate in responding to need, including out of hours services  – and recognise the need for immediate action e.g. less paperwork 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n-GB" sz="1600" dirty="0">
                <a:latin typeface="Calibri"/>
                <a:ea typeface="Calibri"/>
                <a:cs typeface="Calibri"/>
              </a:rPr>
              <a:t>Consistent, co-ordinated and joined up services – which would feel like one service, one team, one type of person delivering your care but with multiple skills. </a:t>
            </a:r>
            <a:endParaRPr lang="en-GB" sz="1600" dirty="0"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79300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Setting up the Voice for Change group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1124744"/>
            <a:ext cx="8496944" cy="4392488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1600" dirty="0">
                <a:latin typeface="Calibri"/>
                <a:ea typeface="Calibri"/>
                <a:cs typeface="Times New Roman"/>
              </a:rPr>
              <a:t>A group for patients and carers that are affected by a life-limiting serious illness to feedback their views to help inform service development and improve current services</a:t>
            </a:r>
            <a:r>
              <a:rPr lang="en-GB" sz="1600" dirty="0" smtClean="0">
                <a:latin typeface="Calibri"/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GB" sz="1600" i="1" dirty="0" smtClean="0">
                <a:latin typeface="Calibri"/>
                <a:ea typeface="Calibri"/>
                <a:cs typeface="Times New Roman"/>
              </a:rPr>
              <a:t>How </a:t>
            </a:r>
            <a:r>
              <a:rPr lang="en-GB" sz="1600" i="1" dirty="0">
                <a:latin typeface="Calibri"/>
                <a:ea typeface="Calibri"/>
                <a:cs typeface="Times New Roman"/>
              </a:rPr>
              <a:t>the group developed: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1600" dirty="0">
                <a:latin typeface="Calibri"/>
                <a:ea typeface="Calibri"/>
                <a:cs typeface="Times New Roman"/>
              </a:rPr>
              <a:t>Promoted widely during initial engagement phrase</a:t>
            </a: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1600" dirty="0">
                <a:latin typeface="Calibri"/>
                <a:ea typeface="Calibri"/>
                <a:cs typeface="Times New Roman"/>
              </a:rPr>
              <a:t>Developed a list of interested parties</a:t>
            </a: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1600" dirty="0">
                <a:latin typeface="Calibri"/>
                <a:ea typeface="Calibri"/>
                <a:cs typeface="Times New Roman"/>
              </a:rPr>
              <a:t>First meeting took place Sept 2013 – 4 people attended</a:t>
            </a: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1600" dirty="0">
                <a:latin typeface="Calibri"/>
                <a:ea typeface="Calibri"/>
                <a:cs typeface="Times New Roman"/>
              </a:rPr>
              <a:t>Low responses initially, now offer virtual membership (become a group member by phone)</a:t>
            </a: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1600" dirty="0">
                <a:latin typeface="Calibri"/>
                <a:ea typeface="Calibri"/>
                <a:cs typeface="Times New Roman"/>
              </a:rPr>
              <a:t>Now have 14 members to the group – 11 patients, 3 </a:t>
            </a:r>
            <a:r>
              <a:rPr lang="en-GB" sz="1600" dirty="0" smtClean="0">
                <a:latin typeface="Calibri"/>
                <a:ea typeface="Calibri"/>
                <a:cs typeface="Times New Roman"/>
              </a:rPr>
              <a:t>carers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GB" sz="1600" i="1" dirty="0" smtClean="0">
                <a:latin typeface="Calibri"/>
                <a:ea typeface="Calibri"/>
                <a:cs typeface="Times New Roman"/>
              </a:rPr>
              <a:t>Group </a:t>
            </a:r>
            <a:r>
              <a:rPr lang="en-GB" sz="1600" i="1" dirty="0">
                <a:latin typeface="Calibri"/>
                <a:ea typeface="Calibri"/>
                <a:cs typeface="Times New Roman"/>
              </a:rPr>
              <a:t>structure: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1600" dirty="0">
                <a:latin typeface="Calibri"/>
                <a:ea typeface="Calibri"/>
                <a:cs typeface="Times New Roman"/>
              </a:rPr>
              <a:t>Group meets for a couple of hours once a month</a:t>
            </a: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1600" dirty="0">
                <a:latin typeface="Calibri"/>
                <a:ea typeface="Calibri"/>
                <a:cs typeface="Times New Roman"/>
              </a:rPr>
              <a:t>Topics discussed decided by group, guided by the insight report and Last Years of Life Strategy</a:t>
            </a: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1600" dirty="0">
                <a:latin typeface="Calibri"/>
                <a:ea typeface="Calibri"/>
                <a:cs typeface="Times New Roman"/>
              </a:rPr>
              <a:t>Chaired by project lead (professional)</a:t>
            </a: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1600" dirty="0">
                <a:latin typeface="Calibri"/>
                <a:ea typeface="Calibri"/>
                <a:cs typeface="Times New Roman"/>
              </a:rPr>
              <a:t>One month ‘hot topic’ discussion, following month - guest </a:t>
            </a:r>
            <a:r>
              <a:rPr lang="en-GB" sz="1600" dirty="0" smtClean="0">
                <a:latin typeface="Calibri"/>
                <a:ea typeface="Calibri"/>
                <a:cs typeface="Times New Roman"/>
              </a:rPr>
              <a:t>speaker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GB" sz="1600" i="1" dirty="0">
                <a:latin typeface="Calibri"/>
                <a:ea typeface="Calibri"/>
                <a:cs typeface="Times New Roman"/>
              </a:rPr>
              <a:t>Purpose of the group: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1600" dirty="0">
                <a:latin typeface="Calibri"/>
                <a:ea typeface="Calibri"/>
                <a:cs typeface="Times New Roman"/>
              </a:rPr>
              <a:t>The group feeds into the Last Years of Life Care Strategy for Islington</a:t>
            </a: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1600" dirty="0">
                <a:latin typeface="Calibri"/>
                <a:ea typeface="Calibri"/>
                <a:cs typeface="Times New Roman"/>
              </a:rPr>
              <a:t>The chair attends the Last Years of Life steering group (professionals) to feedback the groups views</a:t>
            </a:r>
          </a:p>
          <a:p>
            <a:pPr marL="0" lvl="0" indent="0">
              <a:lnSpc>
                <a:spcPct val="115000"/>
              </a:lnSpc>
              <a:buNone/>
            </a:pPr>
            <a:endParaRPr lang="en-GB" sz="1600" dirty="0" smtClean="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5716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difference this project has made? 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435280" cy="3989039"/>
          </a:xfrm>
        </p:spPr>
        <p:txBody>
          <a:bodyPr>
            <a:normAutofit/>
          </a:bodyPr>
          <a:lstStyle/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1900" dirty="0">
                <a:latin typeface="Calibri"/>
                <a:ea typeface="Calibri"/>
                <a:cs typeface="Times New Roman"/>
              </a:rPr>
              <a:t>Feedback from </a:t>
            </a:r>
            <a:r>
              <a:rPr lang="en-GB" sz="1900" dirty="0" smtClean="0">
                <a:latin typeface="Calibri"/>
                <a:ea typeface="Calibri"/>
                <a:cs typeface="Times New Roman"/>
              </a:rPr>
              <a:t>the insight report </a:t>
            </a:r>
            <a:r>
              <a:rPr lang="en-GB" sz="1900" dirty="0">
                <a:latin typeface="Calibri"/>
                <a:ea typeface="Calibri"/>
                <a:cs typeface="Times New Roman"/>
              </a:rPr>
              <a:t>and Voice for Change group has influenced the Last Years of Life Care Strategy and the Integrated Care Strategy</a:t>
            </a: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1900" dirty="0">
                <a:latin typeface="Calibri"/>
                <a:ea typeface="Calibri"/>
                <a:cs typeface="Times New Roman"/>
              </a:rPr>
              <a:t>A District Nursing User Review was conducted as a result of the findings of this project</a:t>
            </a: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1900" dirty="0">
                <a:latin typeface="Calibri"/>
                <a:ea typeface="Calibri"/>
                <a:cs typeface="Times New Roman"/>
              </a:rPr>
              <a:t>A directory (hard copy) and a more detailed online directory is being produced for Last Years of Life care services in available to Islington residents</a:t>
            </a: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en-GB" sz="1900" dirty="0">
                <a:latin typeface="Calibri"/>
                <a:ea typeface="Calibri"/>
                <a:cs typeface="Times New Roman"/>
              </a:rPr>
              <a:t>A bid for a Last Years of Life navigator. </a:t>
            </a:r>
            <a:endParaRPr lang="en-GB" sz="1900" dirty="0" smtClean="0">
              <a:latin typeface="Calibri"/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buNone/>
            </a:pPr>
            <a:endParaRPr lang="en-GB" dirty="0" smtClean="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1042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LTPresentation template">
  <a:themeElements>
    <a:clrScheme name="NEL CSU core colours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72C7E7"/>
      </a:accent1>
      <a:accent2>
        <a:srgbClr val="00A1DE"/>
      </a:accent2>
      <a:accent3>
        <a:srgbClr val="00A1DE"/>
      </a:accent3>
      <a:accent4>
        <a:srgbClr val="72C7E7"/>
      </a:accent4>
      <a:accent5>
        <a:srgbClr val="007934"/>
      </a:accent5>
      <a:accent6>
        <a:srgbClr val="009B74"/>
      </a:accent6>
      <a:hlink>
        <a:srgbClr val="00A1DE"/>
      </a:hlink>
      <a:folHlink>
        <a:srgbClr val="AA1948"/>
      </a:folHlink>
    </a:clrScheme>
    <a:fontScheme name="North Central and East London CS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NEL CSU core colours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A1DE"/>
      </a:accent1>
      <a:accent2>
        <a:srgbClr val="72C7E7"/>
      </a:accent2>
      <a:accent3>
        <a:srgbClr val="72C7E7"/>
      </a:accent3>
      <a:accent4>
        <a:srgbClr val="00A1DE"/>
      </a:accent4>
      <a:accent5>
        <a:srgbClr val="007934"/>
      </a:accent5>
      <a:accent6>
        <a:srgbClr val="009B74"/>
      </a:accent6>
      <a:hlink>
        <a:srgbClr val="00A1DE"/>
      </a:hlink>
      <a:folHlink>
        <a:srgbClr val="AA1948"/>
      </a:folHlink>
    </a:clrScheme>
    <a:fontScheme name="North Central and East London CS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5_Office Theme">
  <a:themeElements>
    <a:clrScheme name="Custom 1">
      <a:dk1>
        <a:sysClr val="windowText" lastClr="000000"/>
      </a:dk1>
      <a:lt1>
        <a:sysClr val="window" lastClr="FFFFFF"/>
      </a:lt1>
      <a:dk2>
        <a:srgbClr val="0072C6"/>
      </a:dk2>
      <a:lt2>
        <a:srgbClr val="EEECE1"/>
      </a:lt2>
      <a:accent1>
        <a:srgbClr val="00C0B5"/>
      </a:accent1>
      <a:accent2>
        <a:srgbClr val="8E258D"/>
      </a:accent2>
      <a:accent3>
        <a:srgbClr val="72C7E7"/>
      </a:accent3>
      <a:accent4>
        <a:srgbClr val="009B74"/>
      </a:accent4>
      <a:accent5>
        <a:srgbClr val="AA1948"/>
      </a:accent5>
      <a:accent6>
        <a:srgbClr val="0072C6"/>
      </a:accent6>
      <a:hlink>
        <a:srgbClr val="D55C19"/>
      </a:hlink>
      <a:folHlink>
        <a:srgbClr val="00A1DE"/>
      </a:folHlink>
    </a:clrScheme>
    <a:fontScheme name="North Central and East London CS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Graphic slide">
  <a:themeElements>
    <a:clrScheme name="Custom 1">
      <a:dk1>
        <a:sysClr val="windowText" lastClr="000000"/>
      </a:dk1>
      <a:lt1>
        <a:sysClr val="window" lastClr="FFFFFF"/>
      </a:lt1>
      <a:dk2>
        <a:srgbClr val="0072C6"/>
      </a:dk2>
      <a:lt2>
        <a:srgbClr val="EEECE1"/>
      </a:lt2>
      <a:accent1>
        <a:srgbClr val="00C0B5"/>
      </a:accent1>
      <a:accent2>
        <a:srgbClr val="8E258D"/>
      </a:accent2>
      <a:accent3>
        <a:srgbClr val="72C7E7"/>
      </a:accent3>
      <a:accent4>
        <a:srgbClr val="009B74"/>
      </a:accent4>
      <a:accent5>
        <a:srgbClr val="AA1948"/>
      </a:accent5>
      <a:accent6>
        <a:srgbClr val="0072C6"/>
      </a:accent6>
      <a:hlink>
        <a:srgbClr val="D55C19"/>
      </a:hlink>
      <a:folHlink>
        <a:srgbClr val="00A1DE"/>
      </a:folHlink>
    </a:clrScheme>
    <a:fontScheme name="North Central and East London CS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FilterKeyword xmlns="879d0f4f-9fae-410f-a4be-8658b3d42e72">Corporate template</FilterKeyword>
    <Directorate xmlns="879d0f4f-9fae-410f-a4be-8658b3d42e72" xsi:nil="true"/>
    <IssueDate xmlns="879d0f4f-9fae-410f-a4be-8658b3d42e72">2013-01-27T16:59:34+00:00</IssueDate>
    <DocumentType xmlns="879d0f4f-9fae-410f-a4be-8658b3d42e7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Standard Document" ma:contentTypeID="0x010100D2D2F097B172354C93AA8D3BECC7CD320023EDF23B543CA243AA8FE8A672BC30CA" ma:contentTypeVersion="6" ma:contentTypeDescription="" ma:contentTypeScope="" ma:versionID="eeede057613b12b483352eec91a0af9a">
  <xsd:schema xmlns:xsd="http://www.w3.org/2001/XMLSchema" xmlns:p="http://schemas.microsoft.com/office/2006/metadata/properties" xmlns:ns2="879d0f4f-9fae-410f-a4be-8658b3d42e72" targetNamespace="http://schemas.microsoft.com/office/2006/metadata/properties" ma:root="true" ma:fieldsID="a8310a5b71540da33602f06aedf922ea" ns2:_="">
    <xsd:import namespace="879d0f4f-9fae-410f-a4be-8658b3d42e72"/>
    <xsd:element name="properties">
      <xsd:complexType>
        <xsd:sequence>
          <xsd:element name="documentManagement">
            <xsd:complexType>
              <xsd:all>
                <xsd:element ref="ns2:Directorate" minOccurs="0"/>
                <xsd:element ref="ns2:FilterKeyword" minOccurs="0"/>
                <xsd:element ref="ns2:IssueDate" minOccurs="0"/>
                <xsd:element ref="ns2:DocumentTyp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879d0f4f-9fae-410f-a4be-8658b3d42e72" elementFormDefault="qualified">
    <xsd:import namespace="http://schemas.microsoft.com/office/2006/documentManagement/types"/>
    <xsd:element name="Directorate" ma:index="8" nillable="true" ma:displayName="Directorate" ma:list="{4470503b-c555-4fc8-8c88-9af19a6c76ba}" ma:internalName="Directorate" ma:showField="Title" ma:web="879d0f4f-9fae-410f-a4be-8658b3d42e72">
      <xsd:simpleType>
        <xsd:restriction base="dms:Lookup"/>
      </xsd:simpleType>
    </xsd:element>
    <xsd:element name="FilterKeyword" ma:index="9" nillable="true" ma:displayName="Filter Keyword" ma:internalName="FilterKeyword">
      <xsd:simpleType>
        <xsd:restriction base="dms:Text">
          <xsd:maxLength value="255"/>
        </xsd:restriction>
      </xsd:simpleType>
    </xsd:element>
    <xsd:element name="IssueDate" ma:index="10" nillable="true" ma:displayName="Issue Date" ma:default="[today]" ma:format="DateOnly" ma:internalName="IssueDate">
      <xsd:simpleType>
        <xsd:restriction base="dms:DateTime"/>
      </xsd:simpleType>
    </xsd:element>
    <xsd:element name="DocumentType" ma:index="11" nillable="true" ma:displayName="Document Type" ma:list="{144e7938-08e6-4c0f-9fa5-9601b24779c1}" ma:internalName="DocumentType" ma:showField="Title" ma:web="879d0f4f-9fae-410f-a4be-8658b3d42e72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85C9B2D1-ADD9-4986-98D5-12CCDC7FDDED}">
  <ds:schemaRefs>
    <ds:schemaRef ds:uri="http://purl.org/dc/elements/1.1/"/>
    <ds:schemaRef ds:uri="http://purl.org/dc/terms/"/>
    <ds:schemaRef ds:uri="http://www.w3.org/XML/1998/namespace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879d0f4f-9fae-410f-a4be-8658b3d42e72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F4D201D8-35E0-480F-B39E-0420D99D0B3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836B8FD-AEF1-413D-984D-A87B5993BB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79d0f4f-9fae-410f-a4be-8658b3d42e72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ILTPresentation template</Template>
  <TotalTime>47</TotalTime>
  <Words>750</Words>
  <Application>Microsoft Office PowerPoint</Application>
  <PresentationFormat>On-screen Show (4:3)</PresentationFormat>
  <Paragraphs>124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ILTPresentation template</vt:lpstr>
      <vt:lpstr>1_Office Theme</vt:lpstr>
      <vt:lpstr>5_Office Theme</vt:lpstr>
      <vt:lpstr>Graphic slide</vt:lpstr>
      <vt:lpstr>Dying Matters:  Last Years of Life Insight</vt:lpstr>
      <vt:lpstr>Background to the project </vt:lpstr>
      <vt:lpstr>Last Years of Life Insight </vt:lpstr>
      <vt:lpstr>What people said </vt:lpstr>
      <vt:lpstr>What people said </vt:lpstr>
      <vt:lpstr>What people said </vt:lpstr>
      <vt:lpstr>What do people want from services?  </vt:lpstr>
      <vt:lpstr>Setting up the Voice for Change group  </vt:lpstr>
      <vt:lpstr>What difference this project has made?   </vt:lpstr>
      <vt:lpstr>Questions?   </vt:lpstr>
      <vt:lpstr>Questions for the tables?   </vt:lpstr>
    </vt:vector>
  </TitlesOfParts>
  <Company>ELC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Zoe Anderson</dc:creator>
  <cp:lastModifiedBy>Philip Boye-Anawomah</cp:lastModifiedBy>
  <cp:revision>15</cp:revision>
  <dcterms:created xsi:type="dcterms:W3CDTF">2013-05-01T17:40:23Z</dcterms:created>
  <dcterms:modified xsi:type="dcterms:W3CDTF">2014-03-20T11:45:38Z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0x010100D2D2F097B172354C93AA8D3BECC7CD320023EDF23B543CA243AA8FE8A672BC30CA</vt:lpwstr>
  </property>
  <property fmtid="{D5CDD505-2E9C-101B-9397-08002B2CF9AE}" pid="3" name="FilterKeyword">
    <vt:lpwstr>Corporate template</vt:lpwstr>
  </property>
  <property fmtid="{D5CDD505-2E9C-101B-9397-08002B2CF9AE}" pid="4" name="Order">
    <vt:r8>1800</vt:r8>
  </property>
</Properties>
</file>